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rawings/drawing3.xml" ContentType="application/vnd.openxmlformats-officedocument.drawingml.chartshapes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334" r:id="rId4"/>
    <p:sldId id="359" r:id="rId5"/>
    <p:sldId id="333" r:id="rId6"/>
    <p:sldId id="290" r:id="rId7"/>
    <p:sldId id="289" r:id="rId8"/>
    <p:sldId id="292" r:id="rId9"/>
    <p:sldId id="343" r:id="rId10"/>
    <p:sldId id="345" r:id="rId11"/>
    <p:sldId id="307" r:id="rId12"/>
    <p:sldId id="344" r:id="rId13"/>
    <p:sldId id="336" r:id="rId14"/>
    <p:sldId id="361" r:id="rId15"/>
    <p:sldId id="365" r:id="rId16"/>
    <p:sldId id="355" r:id="rId17"/>
    <p:sldId id="358" r:id="rId18"/>
    <p:sldId id="366" r:id="rId19"/>
    <p:sldId id="367" r:id="rId20"/>
    <p:sldId id="338" r:id="rId21"/>
    <p:sldId id="346" r:id="rId22"/>
    <p:sldId id="340" r:id="rId23"/>
    <p:sldId id="341" r:id="rId24"/>
    <p:sldId id="348" r:id="rId25"/>
    <p:sldId id="349" r:id="rId26"/>
    <p:sldId id="313" r:id="rId27"/>
    <p:sldId id="270" r:id="rId28"/>
    <p:sldId id="327" r:id="rId29"/>
    <p:sldId id="362" r:id="rId30"/>
    <p:sldId id="332" r:id="rId31"/>
    <p:sldId id="364" r:id="rId3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CBCBCB"/>
    <a:srgbClr val="E7E7E7"/>
    <a:srgbClr val="F3FEFD"/>
    <a:srgbClr val="FFFFFF"/>
    <a:srgbClr val="CCFFCC"/>
    <a:srgbClr val="99FFCC"/>
    <a:srgbClr val="99FF99"/>
    <a:srgbClr val="C5FF99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88" autoAdjust="0"/>
    <p:restoredTop sz="92774" autoAdjust="0"/>
  </p:normalViewPr>
  <p:slideViewPr>
    <p:cSldViewPr>
      <p:cViewPr>
        <p:scale>
          <a:sx n="100" d="100"/>
          <a:sy n="100" d="100"/>
        </p:scale>
        <p:origin x="-1860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426E-2"/>
          <c:y val="4.4858665394098524E-2"/>
          <c:w val="0.9458231627296585"/>
          <c:h val="0.77977093772369865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3521981627296712E-2"/>
                  <c:y val="1.6735352853323327E-2"/>
                </c:manualLayout>
              </c:layout>
              <c:showVal val="1"/>
            </c:dLbl>
            <c:dLbl>
              <c:idx val="1"/>
              <c:layout>
                <c:manualLayout>
                  <c:x val="1.7112204724409465E-2"/>
                  <c:y val="1.6101256853978261E-2"/>
                </c:manualLayout>
              </c:layout>
              <c:showVal val="1"/>
            </c:dLbl>
            <c:dLbl>
              <c:idx val="2"/>
              <c:layout>
                <c:manualLayout>
                  <c:x val="1.3757874015748246E-2"/>
                  <c:y val="1.8401643397160924E-2"/>
                </c:manualLayout>
              </c:layout>
              <c:showVal val="1"/>
            </c:dLbl>
            <c:dLbl>
              <c:idx val="3"/>
              <c:layout>
                <c:manualLayout>
                  <c:x val="1.514676290463682E-2"/>
                  <c:y val="1.3377676818883641E-2"/>
                </c:manualLayout>
              </c:layout>
              <c:showVal val="1"/>
            </c:dLbl>
            <c:dLbl>
              <c:idx val="4"/>
              <c:layout>
                <c:manualLayout>
                  <c:x val="1.1792432195975503E-2"/>
                  <c:y val="9.2008216985803547E-3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136004</c:v>
                </c:pt>
                <c:pt idx="1">
                  <c:v>104392</c:v>
                </c:pt>
                <c:pt idx="2">
                  <c:v>107173</c:v>
                </c:pt>
                <c:pt idx="3">
                  <c:v>109993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8055555555555564E-2"/>
                  <c:y val="-0.14451413418851461"/>
                </c:manualLayout>
              </c:layout>
              <c:showVal val="1"/>
            </c:dLbl>
            <c:dLbl>
              <c:idx val="1"/>
              <c:layout>
                <c:manualLayout>
                  <c:x val="1.5277668416447943E-2"/>
                  <c:y val="-0.15648010918248864"/>
                </c:manualLayout>
              </c:layout>
              <c:showVal val="1"/>
            </c:dLbl>
            <c:dLbl>
              <c:idx val="2"/>
              <c:layout>
                <c:manualLayout>
                  <c:x val="1.6666666666666712E-2"/>
                  <c:y val="-0.14554367010513991"/>
                </c:manualLayout>
              </c:layout>
              <c:showVal val="1"/>
            </c:dLbl>
            <c:dLbl>
              <c:idx val="3"/>
              <c:layout>
                <c:manualLayout>
                  <c:x val="1.9444335083114741E-2"/>
                  <c:y val="-0.14193145426028322"/>
                </c:manualLayout>
              </c:layout>
              <c:showVal val="1"/>
            </c:dLbl>
            <c:dLbl>
              <c:idx val="4"/>
              <c:layout>
                <c:manualLayout>
                  <c:x val="1.3888888888889206E-2"/>
                  <c:y val="0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814635</c:v>
                </c:pt>
                <c:pt idx="1">
                  <c:v>819361</c:v>
                </c:pt>
                <c:pt idx="2">
                  <c:v>816258</c:v>
                </c:pt>
                <c:pt idx="3">
                  <c:v>854230</c:v>
                </c:pt>
              </c:numCache>
            </c:numRef>
          </c:val>
        </c:ser>
        <c:shape val="cylinder"/>
        <c:axId val="78467072"/>
        <c:axId val="78316672"/>
        <c:axId val="0"/>
      </c:bar3DChart>
      <c:catAx>
        <c:axId val="7846707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78316672"/>
        <c:crosses val="autoZero"/>
        <c:auto val="1"/>
        <c:lblAlgn val="ctr"/>
        <c:lblOffset val="100"/>
      </c:catAx>
      <c:valAx>
        <c:axId val="78316672"/>
        <c:scaling>
          <c:orientation val="minMax"/>
        </c:scaling>
        <c:delete val="1"/>
        <c:axPos val="l"/>
        <c:numFmt formatCode="#,##0" sourceLinked="1"/>
        <c:tickLblPos val="nextTo"/>
        <c:crossAx val="7846707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663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2"/>
            <c:spPr>
              <a:solidFill>
                <a:srgbClr val="0070C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0.1678431070475159"/>
                  <c:y val="-2.8639772711315889E-2"/>
                </c:manualLayout>
              </c:layout>
              <c:showPercent val="1"/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733008722931952"/>
                  <c:y val="-0.11282129759623417"/>
                </c:manualLayout>
              </c:layout>
              <c:showPercent val="1"/>
            </c:dLbl>
            <c:dLbl>
              <c:idx val="3"/>
              <c:layout>
                <c:manualLayout>
                  <c:x val="-9.3850103444278229E-2"/>
                  <c:y val="0.17564550393281755"/>
                </c:manualLayout>
              </c:layout>
              <c:showPercent val="1"/>
            </c:dLbl>
            <c:dLbl>
              <c:idx val="4"/>
              <c:layout>
                <c:manualLayout>
                  <c:x val="-0.15629490917211236"/>
                  <c:y val="-1.044223456598012E-2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741646</c:v>
                </c:pt>
                <c:pt idx="1">
                  <c:v>0</c:v>
                </c:pt>
                <c:pt idx="2" formatCode="#,##0">
                  <c:v>74611</c:v>
                </c:pt>
                <c:pt idx="3" formatCode="#,##0">
                  <c:v>107173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8.2067112492551317E-2"/>
          <c:y val="3.2505973514680341E-2"/>
          <c:w val="0.89999997605630522"/>
          <c:h val="0.19593597581489391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5296708007609663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2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4313941518775194"/>
                  <c:y val="-1.408174219504723E-2"/>
                </c:manualLayout>
              </c:layout>
              <c:showPercent val="1"/>
            </c:dLbl>
            <c:dLbl>
              <c:idx val="1"/>
              <c:delete val="1"/>
            </c:dLbl>
            <c:dLbl>
              <c:idx val="2"/>
              <c:layout>
                <c:manualLayout>
                  <c:x val="6.7715737146494107E-2"/>
                  <c:y val="-0.15422198646619006"/>
                </c:manualLayout>
              </c:layout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0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showPercent val="1"/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помощь, МБТ поселений</c:v>
                </c:pt>
                <c:pt idx="3">
                  <c:v>Налоговые и неналоговые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773747</c:v>
                </c:pt>
                <c:pt idx="1">
                  <c:v>0</c:v>
                </c:pt>
                <c:pt idx="2" formatCode="#,##0">
                  <c:v>80483</c:v>
                </c:pt>
                <c:pt idx="3" formatCode="#,##0">
                  <c:v>109993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8964474417757385"/>
          <c:y val="2.5000000000000001E-2"/>
          <c:w val="0.42706628692908377"/>
          <c:h val="0.8399343011811023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Бюджетная потребность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Lbls>
            <c:dLbl>
              <c:idx val="0"/>
              <c:layout>
                <c:manualLayout>
                  <c:x val="7.9445627162547834E-3"/>
                  <c:y val="-0.13750000000000001"/>
                </c:manualLayout>
              </c:layout>
              <c:dLblPos val="ctr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1090904814380512E-2"/>
                  <c:y val="-0.32013656496063314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Дефицит</c:v>
                </c:pt>
                <c:pt idx="1">
                  <c:v>Запланировано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214609</c:v>
                </c:pt>
                <c:pt idx="1">
                  <c:v>930753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7430445722182661E-2"/>
          <c:w val="0.99728692878764236"/>
          <c:h val="0.8766249756352261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Lbls>
            <c:dLbl>
              <c:idx val="0"/>
              <c:layout>
                <c:manualLayout>
                  <c:x val="-0.17419203741403574"/>
                  <c:y val="-0.27115761746776995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1737661187053401E-2"/>
                  <c:y val="4.0788806478804146E-2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5617247148556647"/>
                      <c:h val="0.1737778691830298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12998743625370071"/>
                  <c:y val="-2.3014442401325837E-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4.3215989870961473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1.1185826943515784E-2"/>
                  <c:y val="3.1195640541248688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9009441428828461E-2"/>
                  <c:y val="-2.4367463483024491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8378243125395096E-2"/>
                  <c:y val="-0.1689409364194176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15974958043010265"/>
                  <c:y val="-0.20129568626819491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30078110790050128"/>
                  <c:y val="-7.1622051861670449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473"/>
                  <c:y val="-3.2537202379257842E-2"/>
                </c:manualLayout>
              </c:layout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868790</c:v>
                </c:pt>
                <c:pt idx="1">
                  <c:v>61963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200"/>
      <c:perspective val="30"/>
    </c:view3D>
    <c:plotArea>
      <c:layout>
        <c:manualLayout>
          <c:layoutTarget val="inner"/>
          <c:xMode val="edge"/>
          <c:yMode val="edge"/>
          <c:x val="4.6849748463465103E-2"/>
          <c:y val="8.1740349352384264E-2"/>
          <c:w val="0.90430488935421849"/>
          <c:h val="0.626042373285569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spPr>
              <a:solidFill>
                <a:srgbClr val="C5FF99"/>
              </a:solidFill>
            </c:spPr>
          </c:dPt>
          <c:dPt>
            <c:idx val="2"/>
            <c:spPr>
              <a:solidFill>
                <a:srgbClr val="FFFF00"/>
              </a:solidFill>
            </c:spPr>
          </c:dPt>
          <c:dPt>
            <c:idx val="3"/>
            <c:spPr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rgbClr val="00B0F0"/>
              </a:solidFill>
            </c:spPr>
          </c:dPt>
          <c:dPt>
            <c:idx val="6"/>
            <c:spPr>
              <a:solidFill>
                <a:srgbClr val="0000FF"/>
              </a:solidFill>
            </c:spPr>
          </c:dPt>
          <c:dPt>
            <c:idx val="7"/>
            <c:spPr>
              <a:solidFill>
                <a:srgbClr val="00B050"/>
              </a:solidFill>
            </c:spPr>
          </c:dPt>
          <c:dPt>
            <c:idx val="8"/>
            <c:spPr>
              <a:solidFill>
                <a:srgbClr val="00FF00"/>
              </a:solidFill>
            </c:spPr>
          </c:dPt>
          <c:dPt>
            <c:idx val="10"/>
            <c:spPr>
              <a:solidFill>
                <a:srgbClr val="C00000"/>
              </a:solidFill>
            </c:spPr>
          </c:dPt>
          <c:dLbls>
            <c:dLbl>
              <c:idx val="0"/>
              <c:layout>
                <c:manualLayout>
                  <c:x val="0.14592517298132276"/>
                  <c:y val="-0.19136575742479808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5616582821155255E-2"/>
                  <c:y val="7.6879418576304245E-2"/>
                </c:manualLayout>
              </c:layout>
              <c:showVal val="1"/>
              <c:showCatName val="1"/>
              <c:showPercent val="1"/>
            </c:dLbl>
            <c:dLbl>
              <c:idx val="2"/>
              <c:layout>
                <c:manualLayout>
                  <c:x val="-2.4134718905421796E-2"/>
                  <c:y val="-0.15207023880185699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-4.7684794087474031E-3"/>
                  <c:y val="0.1403949624255400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5888091142714661E-2"/>
                  <c:y val="3.3448026413414454E-2"/>
                </c:manualLayout>
              </c:layout>
              <c:showVal val="1"/>
              <c:showCatName val="1"/>
              <c:showPercent val="1"/>
            </c:dLbl>
            <c:dLbl>
              <c:idx val="6"/>
              <c:layout>
                <c:manualLayout>
                  <c:x val="-7.0410611048827579E-2"/>
                  <c:y val="0.15330654585250059"/>
                </c:manualLayout>
              </c:layout>
              <c:showVal val="1"/>
              <c:showCatName val="1"/>
              <c:showPercent val="1"/>
            </c:dLbl>
            <c:dLbl>
              <c:idx val="7"/>
              <c:layout>
                <c:manualLayout>
                  <c:x val="-0.14057104377014046"/>
                  <c:y val="-0.28866734546244682"/>
                </c:manualLayout>
              </c:layout>
              <c:showVal val="1"/>
              <c:showCatName val="1"/>
              <c:showPercent val="1"/>
            </c:dLbl>
            <c:dLbl>
              <c:idx val="8"/>
              <c:layout>
                <c:manualLayout>
                  <c:x val="0.21501877064069044"/>
                  <c:y val="1.1849170871049121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11761254307834999"/>
                  <c:y val="0.1372989779640896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3.0418856425698432E-2"/>
                  <c:y val="-7.4385440294236754E-3"/>
                </c:manualLayout>
              </c:layout>
              <c:showVal val="1"/>
              <c:showCatName val="1"/>
              <c:showPercent val="1"/>
            </c:dLbl>
            <c:dLbl>
              <c:idx val="11"/>
              <c:layout>
                <c:manualLayout>
                  <c:x val="-4.9859881132876434E-2"/>
                  <c:y val="9.0717776853284721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4.1920855337120845E-2"/>
                  <c:y val="-9.342274712229536E-4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Средства массовой информации</c:v>
                </c:pt>
                <c:pt idx="7">
                  <c:v>Межбюджетные трансферты</c:v>
                </c:pt>
                <c:pt idx="8">
                  <c:v>Охрана окружающей среды</c:v>
                </c:pt>
                <c:pt idx="9">
                  <c:v>Физическая культура и спорт</c:v>
                </c:pt>
                <c:pt idx="10">
                  <c:v>Прочие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79510</c:v>
                </c:pt>
                <c:pt idx="1">
                  <c:v>6655</c:v>
                </c:pt>
                <c:pt idx="2">
                  <c:v>7182</c:v>
                </c:pt>
                <c:pt idx="3">
                  <c:v>646852</c:v>
                </c:pt>
                <c:pt idx="4">
                  <c:v>9924</c:v>
                </c:pt>
                <c:pt idx="5">
                  <c:v>10220</c:v>
                </c:pt>
                <c:pt idx="6">
                  <c:v>3072</c:v>
                </c:pt>
                <c:pt idx="7">
                  <c:v>161118</c:v>
                </c:pt>
                <c:pt idx="8">
                  <c:v>2276</c:v>
                </c:pt>
                <c:pt idx="9">
                  <c:v>3303</c:v>
                </c:pt>
                <c:pt idx="10">
                  <c:v>641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perspective val="30"/>
    </c:view3D>
    <c:plotArea>
      <c:layout/>
      <c:pie3DChart>
        <c:varyColors val="1"/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30"/>
      <c:rotY val="170"/>
      <c:perspective val="30"/>
    </c:view3D>
    <c:plotArea>
      <c:layout>
        <c:manualLayout>
          <c:layoutTarget val="inner"/>
          <c:xMode val="edge"/>
          <c:yMode val="edge"/>
          <c:x val="4.6215332458442712E-2"/>
          <c:y val="9.7725634556968533E-2"/>
          <c:w val="0.74517180664918536"/>
          <c:h val="0.727008214774013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3"/>
          <c:dPt>
            <c:idx val="1"/>
            <c:spPr>
              <a:solidFill>
                <a:srgbClr val="FF000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3480036089489714"/>
                  <c:y val="-5.7781532258031933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14633182333089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Закупка товаров, работ и </a:t>
                    </a:r>
                    <a:r>
                      <a:rPr lang="ru-RU" dirty="0" smtClean="0"/>
                      <a:t>услуг</a:t>
                    </a:r>
                    <a:r>
                      <a:rPr lang="ru-RU" dirty="0"/>
                      <a:t>
123 932
13,4%</a:t>
                    </a:r>
                  </a:p>
                </c:rich>
              </c:tx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9601462871231991E-2"/>
                  <c:y val="0.1699099776800477"/>
                </c:manualLayout>
              </c:layout>
              <c:showVal val="1"/>
              <c:showCatName val="1"/>
              <c:showPercent val="1"/>
            </c:dLbl>
            <c:dLbl>
              <c:idx val="3"/>
              <c:layout>
                <c:manualLayout>
                  <c:x val="-0.18384854177523144"/>
                  <c:y val="-0.10227760080596897"/>
                </c:manualLayout>
              </c:layout>
              <c:showVal val="1"/>
              <c:showCatName val="1"/>
              <c:showPercent val="1"/>
            </c:dLbl>
            <c:dLbl>
              <c:idx val="4"/>
              <c:layout>
                <c:manualLayout>
                  <c:x val="4.6574420384951867E-2"/>
                  <c:y val="7.9933517182465934E-3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1434933637921801E-2"/>
                  <c:y val="3.5846224820062882E-2"/>
                </c:manualLayout>
              </c:layout>
              <c:showVal val="1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Расходы на выплаты персоналу</c:v>
                </c:pt>
                <c:pt idx="1">
                  <c:v>Закупка товаров, работ и услуг для обеспечения муниципальных нужд</c:v>
                </c:pt>
                <c:pt idx="2">
                  <c:v>Социальное обеспечение и иные выплаты населению</c:v>
                </c:pt>
                <c:pt idx="3">
                  <c:v>Межбюджетные трансферты</c:v>
                </c:pt>
                <c:pt idx="4">
                  <c:v>Иные бюджетные ассигнования</c:v>
                </c:pt>
                <c:pt idx="5">
                  <c:v>Капитальные вложения в объекты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511605</c:v>
                </c:pt>
                <c:pt idx="1">
                  <c:v>125726</c:v>
                </c:pt>
                <c:pt idx="2">
                  <c:v>10297</c:v>
                </c:pt>
                <c:pt idx="3">
                  <c:v>162118</c:v>
                </c:pt>
                <c:pt idx="4">
                  <c:v>3846</c:v>
                </c:pt>
                <c:pt idx="5">
                  <c:v>117161</c:v>
                </c:pt>
              </c:numCache>
            </c:numRef>
          </c:val>
        </c:ser>
      </c:pie3DChart>
    </c:plotArea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42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средства муниципального района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1.3521981627296601E-2"/>
                  <c:y val="5.940231835984203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112204724409462E-2"/>
                  <c:y val="1.61012568539782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146762904636919E-2"/>
                  <c:y val="9.765460974026730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46762904636818E-2"/>
                  <c:y val="1.33776768188836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10959</c:v>
                </c:pt>
                <c:pt idx="1">
                  <c:v>13057</c:v>
                </c:pt>
                <c:pt idx="2">
                  <c:v>11921</c:v>
                </c:pt>
                <c:pt idx="3">
                  <c:v>12511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1.5277777777777763E-2"/>
                  <c:y val="2.300135560095782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277777777777815E-2"/>
                  <c:y val="1.840164339716076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2500000000000041E-2"/>
                  <c:y val="2.0701848821806149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8055555555555609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3888888888889166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+mn-lt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</c:v>
                </c:pt>
                <c:pt idx="1">
                  <c:v>План на  2024</c:v>
                </c:pt>
                <c:pt idx="2">
                  <c:v>План на  2025</c:v>
                </c:pt>
                <c:pt idx="3">
                  <c:v>План на  2026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150706</c:v>
                </c:pt>
                <c:pt idx="1">
                  <c:v>148062</c:v>
                </c:pt>
                <c:pt idx="2">
                  <c:v>116464</c:v>
                </c:pt>
                <c:pt idx="3">
                  <c:v>118006</c:v>
                </c:pt>
              </c:numCache>
            </c:numRef>
          </c:val>
        </c:ser>
        <c:shape val="cylinder"/>
        <c:axId val="146509184"/>
        <c:axId val="147353984"/>
        <c:axId val="0"/>
      </c:bar3DChart>
      <c:catAx>
        <c:axId val="14650918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47353984"/>
        <c:crosses val="autoZero"/>
        <c:auto val="1"/>
        <c:lblAlgn val="ctr"/>
        <c:lblOffset val="100"/>
      </c:catAx>
      <c:valAx>
        <c:axId val="147353984"/>
        <c:scaling>
          <c:orientation val="minMax"/>
        </c:scaling>
        <c:delete val="1"/>
        <c:axPos val="l"/>
        <c:numFmt formatCode="#,##0" sourceLinked="1"/>
        <c:tickLblPos val="nextTo"/>
        <c:crossAx val="14650918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1554724409448815"/>
          <c:y val="0.15136814568031756"/>
          <c:w val="0.88445272840859368"/>
          <c:h val="0.7775049373068579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Lbls>
            <c:dLbl>
              <c:idx val="0"/>
              <c:layout>
                <c:manualLayout>
                  <c:x val="-0.16593088363954506"/>
                  <c:y val="-0.132044923175887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246391076115486E-3"/>
                  <c:y val="6.6051841545506224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5431539807524114E-2"/>
                  <c:y val="0.14453490469174329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1645013123359028E-2"/>
                  <c:y val="0.13940521293225974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dLbl>
              <c:idx val="4"/>
              <c:layout>
                <c:manualLayout>
                  <c:x val="-8.2068678915135584E-2"/>
                  <c:y val="-2.8931852171122052E-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0683720077660614E-2"/>
                  <c:y val="-0.22095525383757242"/>
                </c:manualLayout>
              </c:layout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4658439231324832E-2"/>
                  <c:y val="-0.22301993101266268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dLbl>
              <c:idx val="7"/>
              <c:layout>
                <c:manualLayout>
                  <c:x val="0.22012283169420577"/>
                  <c:y val="-8.0266804810447505E-3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200" b="1"/>
                  </a:pPr>
                  <a:endParaRPr lang="ru-RU"/>
                </a:p>
              </c:txPr>
              <c:dLblPos val="bestFit"/>
              <c:showVal val="1"/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  <c:showCatName val="1"/>
            <c:showPercent val="1"/>
            <c:showLeaderLines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73268</c:v>
                </c:pt>
                <c:pt idx="1">
                  <c:v>7182</c:v>
                </c:pt>
                <c:pt idx="2">
                  <c:v>9461</c:v>
                </c:pt>
                <c:pt idx="3">
                  <c:v>3520</c:v>
                </c:pt>
                <c:pt idx="4">
                  <c:v>550</c:v>
                </c:pt>
                <c:pt idx="5">
                  <c:v>320</c:v>
                </c:pt>
                <c:pt idx="6">
                  <c:v>9539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9.8379831808182328E-2"/>
          <c:y val="0.13531780471644494"/>
          <c:w val="0.85058539414327661"/>
          <c:h val="0.749032478862896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6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Pt>
            <c:idx val="5"/>
            <c:spPr>
              <a:solidFill>
                <a:srgbClr val="C00000"/>
              </a:solidFill>
              <a:ln>
                <a:solidFill>
                  <a:prstClr val="black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0.23591689276827538"/>
                  <c:y val="-9.106093666627029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032676230948099E-3"/>
                  <c:y val="5.0576596616519372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7.5115347473790764E-3"/>
                  <c:y val="0.11703536951304246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1.502346381139362E-2"/>
                  <c:y val="7.2421137379562864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853443994843946"/>
                      <c:h val="0.12248783760753838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2.5591543958615681E-2"/>
                  <c:y val="-1.694264235908744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0300015812097094E-2"/>
                  <c:y val="-0.16832290258897947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3962377461176567"/>
                  <c:y val="-8.0165933248326368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2215089472416172"/>
                  <c:y val="2.2740634599869202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695108174058299"/>
                      <c:h val="0.2149907040815757"/>
                    </c:manualLayout>
                  </c15:layout>
                </c:ext>
              </c:extLst>
            </c:dLbl>
            <c:dLbl>
              <c:idx val="8"/>
              <c:layout>
                <c:manualLayout>
                  <c:x val="0.27085201325215791"/>
                  <c:y val="0.14596079362829567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75118</c:v>
                </c:pt>
                <c:pt idx="1">
                  <c:v>7400</c:v>
                </c:pt>
                <c:pt idx="2">
                  <c:v>9611</c:v>
                </c:pt>
                <c:pt idx="3">
                  <c:v>4020</c:v>
                </c:pt>
                <c:pt idx="4">
                  <c:v>600</c:v>
                </c:pt>
                <c:pt idx="5">
                  <c:v>333</c:v>
                </c:pt>
                <c:pt idx="6">
                  <c:v>9539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.17040379728306124"/>
          <c:y val="0.10971099760037155"/>
          <c:w val="0.77051542326283862"/>
          <c:h val="0.6778656998098218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25"/>
          <c:dPt>
            <c:idx val="0"/>
            <c:explosion val="0"/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Pt>
            <c:idx val="5"/>
            <c:spPr>
              <a:solidFill>
                <a:srgbClr val="C00000"/>
              </a:solidFill>
              <a:ln>
                <a:solidFill>
                  <a:prstClr val="black"/>
                </a:solidFill>
              </a:ln>
            </c:spPr>
          </c:dPt>
          <c:dPt>
            <c:idx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-0.22351912237260824"/>
                  <c:y val="-9.2539866929346737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9.1457107839325019E-3"/>
                  <c:y val="5.3684447899452613E-2"/>
                </c:manualLayout>
              </c:layout>
              <c:dLblPos val="bestFit"/>
              <c:showCatName val="1"/>
              <c:showPercent val="1"/>
            </c:dLbl>
            <c:dLbl>
              <c:idx val="2"/>
              <c:layout>
                <c:manualLayout>
                  <c:x val="1.2297280868514399E-3"/>
                  <c:y val="0.14842014736839745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2098740469532205E-2"/>
                  <c:y val="8.9260655949579298E-2"/>
                </c:manualLayout>
              </c:layout>
              <c:dLblPos val="bestFit"/>
              <c:showCatName val="1"/>
              <c:showPercent val="1"/>
              <c:separator> </c:separator>
            </c:dLbl>
            <c:dLbl>
              <c:idx val="4"/>
              <c:layout>
                <c:manualLayout>
                  <c:x val="-3.5312308496309251E-2"/>
                  <c:y val="1.6982059737977746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1.9753071058173654E-2"/>
                  <c:y val="-0.13131513215598081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1033995501899095"/>
                  <c:y val="-5.6669122415566923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0.21625121706914199"/>
                  <c:y val="3.417083191594051E-2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28451918584388963"/>
                  <c:y val="0"/>
                </c:manualLayout>
              </c:layout>
              <c:dLblPos val="bestFit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Доходы от использования имущества</c:v>
                </c:pt>
                <c:pt idx="4">
                  <c:v>Доходы от продажи имущества, земельных участков</c:v>
                </c:pt>
                <c:pt idx="5">
                  <c:v>Плата за негативное воздействие на окружающую среду</c:v>
                </c:pt>
                <c:pt idx="6">
                  <c:v>Доходы от оказания платных услуг</c:v>
                </c:pt>
                <c:pt idx="7">
                  <c:v>Штрафы, санкции, возмещение ущерба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76968</c:v>
                </c:pt>
                <c:pt idx="1">
                  <c:v>7657</c:v>
                </c:pt>
                <c:pt idx="2">
                  <c:v>9761</c:v>
                </c:pt>
                <c:pt idx="3">
                  <c:v>4520</c:v>
                </c:pt>
                <c:pt idx="4">
                  <c:v>650</c:v>
                </c:pt>
                <c:pt idx="5">
                  <c:v>346</c:v>
                </c:pt>
                <c:pt idx="6">
                  <c:v>9539</c:v>
                </c:pt>
                <c:pt idx="7">
                  <c:v>500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5586514344812528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explosion val="10"/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1.5381119970486247E-2"/>
                  <c:y val="-1.193729486531308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9997401799844108E-2"/>
                  <c:y val="3.3350515379028813E-2"/>
                </c:manualLayout>
              </c:layout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1086047665162871"/>
                  <c:y val="-0.30103471047704083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1589929781110066E-2"/>
                  <c:y val="8.365954517533132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1930721411081381E-2"/>
                  <c:y val="-4.1849040632518847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596082847430875E-2"/>
                  <c:y val="-0.15442779053165223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9.3195957844302846E-2"/>
                  <c:y val="-0.1556534471277328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0.27156233518964501"/>
                  <c:y val="-3.2537202379257855E-2"/>
                </c:manualLayout>
              </c:layout>
              <c:showVal val="1"/>
              <c:showCatName val="1"/>
              <c:showPercent val="1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91358</c:v>
                </c:pt>
                <c:pt idx="1">
                  <c:v>136290</c:v>
                </c:pt>
                <c:pt idx="2">
                  <c:v>587051</c:v>
                </c:pt>
                <c:pt idx="3">
                  <c:v>4662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8.1097718630552512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2024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3030158755163192"/>
                  <c:y val="7.7986910971616268E-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Дотации 74 215 </a:t>
                    </a:r>
                    <a:endParaRPr lang="ru-RU" dirty="0" smtClean="0"/>
                  </a:p>
                  <a:p>
                    <a:r>
                      <a:rPr lang="ru-RU" dirty="0" smtClean="0"/>
                      <a:t>9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0.22862778928377769"/>
                  <c:y val="0.16074637526662933"/>
                </c:manualLayout>
              </c:layout>
              <c:showVal val="1"/>
              <c:showCatName val="1"/>
              <c:showPercent val="1"/>
              <c:separator> </c:separator>
            </c:dLbl>
            <c:dLbl>
              <c:idx val="2"/>
              <c:layout>
                <c:manualLayout>
                  <c:x val="0.28920770826458758"/>
                  <c:y val="-0.22387426201047556"/>
                </c:manualLayout>
              </c:layout>
              <c:showVal val="1"/>
              <c:showCatName val="1"/>
              <c:showPercent val="1"/>
              <c:separator> </c:separator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74215</c:v>
                </c:pt>
                <c:pt idx="1">
                  <c:v>197974</c:v>
                </c:pt>
                <c:pt idx="2">
                  <c:v>543672</c:v>
                </c:pt>
                <c:pt idx="3" formatCode="General">
                  <c:v>396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0"/>
      <c:rotY val="340"/>
      <c:perspective val="20"/>
    </c:view3D>
    <c:plotArea>
      <c:layout>
        <c:manualLayout>
          <c:layoutTarget val="inner"/>
          <c:xMode val="edge"/>
          <c:yMode val="edge"/>
          <c:x val="0"/>
          <c:y val="7.1680129719895985E-2"/>
          <c:w val="1"/>
          <c:h val="0.914413485655187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2023 году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0"/>
            <c:spPr>
              <a:solidFill>
                <a:srgbClr val="00FF00"/>
              </a:solidFill>
              <a:ln>
                <a:solidFill>
                  <a:prstClr val="black"/>
                </a:solidFill>
              </a:ln>
            </c:spPr>
          </c:dPt>
          <c:dPt>
            <c:idx val="1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25588814446302505"/>
                  <c:y val="7.8479548353288986E-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Дотации </a:t>
                    </a:r>
                    <a:r>
                      <a:rPr lang="ru-RU" dirty="0" smtClean="0"/>
                      <a:t>    80 </a:t>
                    </a:r>
                    <a:r>
                      <a:rPr lang="ru-RU" dirty="0"/>
                      <a:t>085 </a:t>
                    </a:r>
                    <a:endParaRPr lang="ru-RU" dirty="0" smtClean="0"/>
                  </a:p>
                  <a:p>
                    <a:r>
                      <a:rPr lang="ru-RU" dirty="0" smtClean="0"/>
                      <a:t>10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1"/>
              <c:layout>
                <c:manualLayout>
                  <c:x val="-0.25529784208680989"/>
                  <c:y val="0.1334303101610623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Субсидии 233 352 </a:t>
                    </a:r>
                    <a:endParaRPr lang="ru-RU" dirty="0" smtClean="0"/>
                  </a:p>
                  <a:p>
                    <a:r>
                      <a:rPr lang="ru-RU" dirty="0" smtClean="0"/>
                      <a:t>27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2"/>
              <c:layout>
                <c:manualLayout>
                  <c:x val="0.20976511267867784"/>
                  <c:y val="-0.2610294044947153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Субвенции </a:t>
                    </a:r>
                    <a:r>
                      <a:rPr lang="ru-RU" dirty="0"/>
                      <a:t>540 396 </a:t>
                    </a:r>
                    <a:endParaRPr lang="ru-RU" dirty="0" smtClean="0"/>
                  </a:p>
                  <a:p>
                    <a:r>
                      <a:rPr lang="ru-RU" dirty="0" smtClean="0"/>
                      <a:t>63</a:t>
                    </a:r>
                    <a:r>
                      <a:rPr lang="ru-RU" dirty="0"/>
                      <a:t>%</a:t>
                    </a:r>
                  </a:p>
                </c:rich>
              </c:tx>
              <c:showVal val="1"/>
              <c:showCatName val="1"/>
              <c:showPercent val="1"/>
              <c:separator> </c:separator>
            </c:dLbl>
            <c:dLbl>
              <c:idx val="3"/>
              <c:tx>
                <c:rich>
                  <a:bodyPr/>
                  <a:lstStyle/>
                  <a:p>
                    <a:r>
                      <a:rPr lang="ru-RU"/>
                      <a:t>Иные МБТ 396 </a:t>
                    </a:r>
                    <a:endParaRPr lang="ru-RU" smtClean="0"/>
                  </a:p>
                  <a:p>
                    <a:r>
                      <a:rPr lang="ru-RU" smtClean="0"/>
                      <a:t>0</a:t>
                    </a:r>
                    <a:r>
                      <a:rPr lang="ru-RU"/>
                      <a:t>%</a:t>
                    </a:r>
                  </a:p>
                </c:rich>
              </c:tx>
              <c:showVal val="1"/>
              <c:showCatName val="1"/>
              <c:showPercent val="1"/>
              <c:separator> </c:separator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  <c:showCatName val="1"/>
            <c:showPercent val="1"/>
            <c:separator> 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80085</c:v>
                </c:pt>
                <c:pt idx="1">
                  <c:v>233352</c:v>
                </c:pt>
                <c:pt idx="2">
                  <c:v>540396</c:v>
                </c:pt>
                <c:pt idx="3">
                  <c:v>396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252E-2"/>
          <c:y val="4.4858665394098524E-2"/>
          <c:w val="0.9458231627296585"/>
          <c:h val="0.77977093772370598"/>
        </c:manualLayout>
      </c:layout>
      <c:bar3DChart>
        <c:barDir val="col"/>
        <c:grouping val="stacked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1.6299759405074367E-2"/>
                  <c:y val="5.5838845072289776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2945538057742793E-2"/>
                  <c:y val="2.3001873127913571E-2"/>
                </c:manualLayout>
              </c:layout>
              <c:showVal val="1"/>
            </c:dLbl>
            <c:dLbl>
              <c:idx val="2"/>
              <c:layout>
                <c:manualLayout>
                  <c:x val="1.3757874015748088E-2"/>
                  <c:y val="3.220287594503125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3757764654418312E-2"/>
                  <c:y val="2.3002054246450861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1792432195975503E-2"/>
                  <c:y val="9.200821698580352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 г.</c:v>
                </c:pt>
                <c:pt idx="1">
                  <c:v>План на  2024 г.</c:v>
                </c:pt>
                <c:pt idx="2">
                  <c:v>План на  2025 г.</c:v>
                </c:pt>
                <c:pt idx="3">
                  <c:v>План на  2026 г.</c:v>
                </c:pt>
              </c:strCache>
            </c:strRef>
          </c:cat>
          <c:val>
            <c:numRef>
              <c:f>'Слайд 3'!$B$6:$E$6</c:f>
              <c:numCache>
                <c:formatCode>#,##0</c:formatCode>
                <c:ptCount val="4"/>
                <c:pt idx="0">
                  <c:v>642131</c:v>
                </c:pt>
                <c:pt idx="1">
                  <c:v>723341</c:v>
                </c:pt>
                <c:pt idx="2">
                  <c:v>741646</c:v>
                </c:pt>
                <c:pt idx="3">
                  <c:v>773749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1.5723315835520561E-2"/>
                  <c:y val="-2.0465851367607965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3757874015748062E-2"/>
                  <c:y val="-2.6968369096395994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3181321084864406E-2"/>
                  <c:y val="-3.51373584875588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6535542432196078E-2"/>
                  <c:y val="-3.743738279366660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1.4570209973753178E-2"/>
                  <c:y val="-1.1501027123225463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'Слайд 3'!$B$5:$E$5</c:f>
              <c:strCache>
                <c:ptCount val="4"/>
                <c:pt idx="0">
                  <c:v>План на  2023 г.</c:v>
                </c:pt>
                <c:pt idx="1">
                  <c:v>План на  2024 г.</c:v>
                </c:pt>
                <c:pt idx="2">
                  <c:v>План на  2025 г.</c:v>
                </c:pt>
                <c:pt idx="3">
                  <c:v>План на  2026 г.</c:v>
                </c:pt>
              </c:strCache>
            </c:strRef>
          </c:cat>
          <c:val>
            <c:numRef>
              <c:f>'Слайд 3'!$B$7:$E$7</c:f>
              <c:numCache>
                <c:formatCode>#,##0</c:formatCode>
                <c:ptCount val="4"/>
                <c:pt idx="0">
                  <c:v>168334</c:v>
                </c:pt>
                <c:pt idx="1">
                  <c:v>91358</c:v>
                </c:pt>
                <c:pt idx="2">
                  <c:v>74215</c:v>
                </c:pt>
                <c:pt idx="3">
                  <c:v>80085</c:v>
                </c:pt>
              </c:numCache>
            </c:numRef>
          </c:val>
        </c:ser>
        <c:shape val="cylinder"/>
        <c:axId val="126186624"/>
        <c:axId val="126188160"/>
        <c:axId val="0"/>
      </c:bar3DChart>
      <c:catAx>
        <c:axId val="1261866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26188160"/>
        <c:crosses val="autoZero"/>
        <c:auto val="1"/>
        <c:lblAlgn val="ctr"/>
        <c:lblOffset val="100"/>
      </c:catAx>
      <c:valAx>
        <c:axId val="126188160"/>
        <c:scaling>
          <c:orientation val="minMax"/>
        </c:scaling>
        <c:delete val="1"/>
        <c:axPos val="l"/>
        <c:numFmt formatCode="#,##0" sourceLinked="1"/>
        <c:tickLblPos val="nextTo"/>
        <c:crossAx val="12618662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solidFill>
      <a:schemeClr val="tx2">
        <a:lumMod val="20000"/>
        <a:lumOff val="80000"/>
      </a:schemeClr>
    </a:solidFill>
  </c:sp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0614931674258464E-2"/>
          <c:y val="0.17404580242257944"/>
          <c:w val="0.90938506832574151"/>
          <c:h val="0.811789300406371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prstClr val="black"/>
              </a:solidFill>
            </a:ln>
          </c:spPr>
          <c:dPt>
            <c:idx val="1"/>
            <c:spPr>
              <a:solidFill>
                <a:srgbClr val="FF3300"/>
              </a:solidFill>
              <a:ln>
                <a:solidFill>
                  <a:prstClr val="black"/>
                </a:solidFill>
              </a:ln>
            </c:spPr>
          </c:dPt>
          <c:dPt>
            <c:idx val="2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</c:spPr>
          </c:dPt>
          <c:dPt>
            <c:idx val="3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</c:spPr>
          </c:dPt>
          <c:dPt>
            <c:idx val="4"/>
            <c:spPr>
              <a:solidFill>
                <a:srgbClr val="00B0F0"/>
              </a:solidFill>
              <a:ln>
                <a:solidFill>
                  <a:prstClr val="black"/>
                </a:solidFill>
              </a:ln>
            </c:spPr>
          </c:dPt>
          <c:dLbls>
            <c:dLbl>
              <c:idx val="0"/>
              <c:layout>
                <c:manualLayout>
                  <c:x val="0.15798623385280464"/>
                  <c:y val="-5.7820257843025375E-3"/>
                </c:manualLayout>
              </c:layout>
              <c:showPercent val="1"/>
            </c:dLbl>
            <c:dLbl>
              <c:idx val="3"/>
              <c:layout>
                <c:manualLayout>
                  <c:x val="-6.1419785427881783E-2"/>
                  <c:y val="0.11228271193654547"/>
                </c:manualLayout>
              </c:layout>
              <c:showPercent val="1"/>
            </c:dLbl>
            <c:spPr>
              <a:noFill/>
              <a:ln>
                <a:noFill/>
              </a:ln>
              <a:effectLst/>
            </c:sp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1">
                  <c:v>Дефицит</c:v>
                </c:pt>
                <c:pt idx="2">
                  <c:v>Налоговые и неналоговые доходы </c:v>
                </c:pt>
                <c:pt idx="3">
                  <c:v>Финансовая помощь, МБТ из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723340</c:v>
                </c:pt>
                <c:pt idx="1">
                  <c:v>7000</c:v>
                </c:pt>
                <c:pt idx="2" formatCode="#,##0">
                  <c:v>104392</c:v>
                </c:pt>
                <c:pt idx="3" formatCode="#,##0">
                  <c:v>96021</c:v>
                </c:pt>
              </c:numCache>
            </c:numRef>
          </c:val>
        </c:ser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74E-2"/>
          <c:w val="0.89999997605630522"/>
          <c:h val="0.2133244975910347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0.15625</cdr:x>
      <cdr:y>0.69559</cdr:y>
    </cdr:from>
    <cdr:to>
      <cdr:x>0.24509</cdr:x>
      <cdr:y>0.72985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4091671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0.37261</cdr:x>
      <cdr:y>0.71292</cdr:y>
    </cdr:from>
    <cdr:to>
      <cdr:x>0.46145</cdr:x>
      <cdr:y>0.74718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407118" y="4193592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0.233</cdr:x>
      <cdr:y>0.33339</cdr:y>
    </cdr:from>
    <cdr:to>
      <cdr:x>0.35156</cdr:x>
      <cdr:y>0.43139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130552" y="1961087"/>
          <a:ext cx="108412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- 53 265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0.33126</cdr:y>
    </cdr:from>
    <cdr:to>
      <cdr:x>0.5625</cdr:x>
      <cdr:y>0.42926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071934" y="1948531"/>
          <a:ext cx="1071570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- 31 542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0.34779</cdr:y>
    </cdr:from>
    <cdr:to>
      <cdr:x>0.76829</cdr:x>
      <cdr:y>0.44579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9" y="2045792"/>
          <a:ext cx="95304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- 28 470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0.67345</cdr:x>
      <cdr:y>0.43083</cdr:y>
    </cdr:from>
    <cdr:to>
      <cdr:x>0.76897</cdr:x>
      <cdr:y>0.47438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158042" y="2534261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4,7 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0.14909</cdr:y>
    </cdr:from>
    <cdr:to>
      <cdr:x>0.76563</cdr:x>
      <cdr:y>0.26442</cdr:y>
    </cdr:to>
    <cdr:sp macro="" textlink="">
      <cdr:nvSpPr>
        <cdr:cNvPr id="4" name="Стрелка вправо 26"/>
        <cdr:cNvSpPr/>
      </cdr:nvSpPr>
      <cdr:spPr>
        <a:xfrm xmlns:a="http://schemas.openxmlformats.org/drawingml/2006/main">
          <a:off x="6000760" y="876961"/>
          <a:ext cx="1000165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40 792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0.11265</cdr:y>
    </cdr:from>
    <cdr:to>
      <cdr:x>0.75958</cdr:x>
      <cdr:y>0.1562</cdr:y>
    </cdr:to>
    <cdr:sp macro="" textlink="">
      <cdr:nvSpPr>
        <cdr:cNvPr id="5" name="TextBox 6"/>
        <cdr:cNvSpPr txBox="1"/>
      </cdr:nvSpPr>
      <cdr:spPr>
        <a:xfrm xmlns:a="http://schemas.openxmlformats.org/drawingml/2006/main">
          <a:off x="6072198" y="66264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4,4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0.06407</cdr:y>
    </cdr:from>
    <cdr:to>
      <cdr:x>0.35451</cdr:x>
      <cdr:y>0.1609</cdr:y>
    </cdr:to>
    <cdr:sp macro="" textlink="">
      <cdr:nvSpPr>
        <cdr:cNvPr id="7" name="Стрелка вправо 27"/>
        <cdr:cNvSpPr/>
      </cdr:nvSpPr>
      <cdr:spPr>
        <a:xfrm xmlns:a="http://schemas.openxmlformats.org/drawingml/2006/main">
          <a:off x="2214546" y="376895"/>
          <a:ext cx="1027054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- 26 886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</cdr:x>
      <cdr:y>0.02764</cdr:y>
    </cdr:from>
    <cdr:to>
      <cdr:x>0.35927</cdr:x>
      <cdr:y>0.07119</cdr:y>
    </cdr:to>
    <cdr:sp macro="" textlink="">
      <cdr:nvSpPr>
        <cdr:cNvPr id="8" name="TextBox 6"/>
        <cdr:cNvSpPr txBox="1"/>
      </cdr:nvSpPr>
      <cdr:spPr>
        <a:xfrm xmlns:a="http://schemas.openxmlformats.org/drawingml/2006/main">
          <a:off x="2285984" y="162581"/>
          <a:ext cx="99916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- 2,8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0.08836</cdr:y>
    </cdr:from>
    <cdr:to>
      <cdr:x>0.54864</cdr:x>
      <cdr:y>0.13191</cdr:y>
    </cdr:to>
    <cdr:sp macro="" textlink="">
      <cdr:nvSpPr>
        <cdr:cNvPr id="9" name="TextBox 6"/>
        <cdr:cNvSpPr txBox="1"/>
      </cdr:nvSpPr>
      <cdr:spPr>
        <a:xfrm xmlns:a="http://schemas.openxmlformats.org/drawingml/2006/main">
          <a:off x="4143372" y="519771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-0,03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0.233</cdr:x>
      <cdr:y>0.33339</cdr:y>
    </cdr:from>
    <cdr:to>
      <cdr:x>0.35156</cdr:x>
      <cdr:y>0.43139</cdr:y>
    </cdr:to>
    <cdr:sp macro="" textlink="">
      <cdr:nvSpPr>
        <cdr:cNvPr id="10" name="Стрелка вправо 30"/>
        <cdr:cNvSpPr/>
      </cdr:nvSpPr>
      <cdr:spPr>
        <a:xfrm xmlns:a="http://schemas.openxmlformats.org/drawingml/2006/main">
          <a:off x="2130552" y="1961087"/>
          <a:ext cx="108412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4 726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0.33126</cdr:y>
    </cdr:from>
    <cdr:to>
      <cdr:x>0.5625</cdr:x>
      <cdr:y>0.42926</cdr:y>
    </cdr:to>
    <cdr:sp macro="" textlink="">
      <cdr:nvSpPr>
        <cdr:cNvPr id="11" name="Стрелка вправо 31"/>
        <cdr:cNvSpPr/>
      </cdr:nvSpPr>
      <cdr:spPr>
        <a:xfrm xmlns:a="http://schemas.openxmlformats.org/drawingml/2006/main">
          <a:off x="4071934" y="1948531"/>
          <a:ext cx="1071570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- 3 103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0.65625</cdr:x>
      <cdr:y>0.34779</cdr:y>
    </cdr:from>
    <cdr:to>
      <cdr:x>0.76829</cdr:x>
      <cdr:y>0.44579</cdr:y>
    </cdr:to>
    <cdr:sp macro="" textlink="">
      <cdr:nvSpPr>
        <cdr:cNvPr id="12" name="Стрелка вправо 32"/>
        <cdr:cNvSpPr/>
      </cdr:nvSpPr>
      <cdr:spPr>
        <a:xfrm xmlns:a="http://schemas.openxmlformats.org/drawingml/2006/main">
          <a:off x="6000761" y="2045792"/>
          <a:ext cx="1024484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37 972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0.13281</cdr:x>
      <cdr:y>0.07622</cdr:y>
    </cdr:from>
    <cdr:to>
      <cdr:x>0.23437</cdr:x>
      <cdr:y>0.13694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1214414" y="448333"/>
          <a:ext cx="92869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400" b="1" dirty="0"/>
        </a:p>
      </cdr:txBody>
    </cdr:sp>
  </cdr:relSizeAnchor>
  <cdr:relSizeAnchor xmlns:cdr="http://schemas.openxmlformats.org/drawingml/2006/chartDrawing">
    <cdr:from>
      <cdr:x>0.36719</cdr:x>
      <cdr:y>0.07622</cdr:y>
    </cdr:from>
    <cdr:to>
      <cdr:x>0.47646</cdr:x>
      <cdr:y>0.11977</cdr:y>
    </cdr:to>
    <cdr:sp macro="" textlink="">
      <cdr:nvSpPr>
        <cdr:cNvPr id="19" name="TextBox 6"/>
        <cdr:cNvSpPr txBox="1"/>
      </cdr:nvSpPr>
      <cdr:spPr>
        <a:xfrm xmlns:a="http://schemas.openxmlformats.org/drawingml/2006/main">
          <a:off x="3357554" y="448333"/>
          <a:ext cx="99916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923 753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0.5625</cdr:x>
      <cdr:y>0.06407</cdr:y>
    </cdr:from>
    <cdr:to>
      <cdr:x>0.67177</cdr:x>
      <cdr:y>0.10762</cdr:y>
    </cdr:to>
    <cdr:sp macro="" textlink="">
      <cdr:nvSpPr>
        <cdr:cNvPr id="20" name="TextBox 6"/>
        <cdr:cNvSpPr txBox="1"/>
      </cdr:nvSpPr>
      <cdr:spPr>
        <a:xfrm xmlns:a="http://schemas.openxmlformats.org/drawingml/2006/main">
          <a:off x="5143504" y="376895"/>
          <a:ext cx="99916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923 431</a:t>
          </a:r>
          <a:endParaRPr lang="ru-RU" sz="14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0.76563</cdr:x>
      <cdr:y>0.03978</cdr:y>
    </cdr:from>
    <cdr:to>
      <cdr:x>0.8749</cdr:x>
      <cdr:y>0.08333</cdr:y>
    </cdr:to>
    <cdr:sp macro="" textlink="">
      <cdr:nvSpPr>
        <cdr:cNvPr id="22" name="TextBox 6"/>
        <cdr:cNvSpPr txBox="1"/>
      </cdr:nvSpPr>
      <cdr:spPr>
        <a:xfrm xmlns:a="http://schemas.openxmlformats.org/drawingml/2006/main">
          <a:off x="7000892" y="234019"/>
          <a:ext cx="99916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964 223</a:t>
          </a:r>
          <a:endParaRPr lang="ru-RU" sz="14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0.13281</cdr:x>
      <cdr:y>0.05193</cdr:y>
    </cdr:from>
    <cdr:to>
      <cdr:x>0.24208</cdr:x>
      <cdr:y>0.09548</cdr:y>
    </cdr:to>
    <cdr:sp macro="" textlink="">
      <cdr:nvSpPr>
        <cdr:cNvPr id="24" name="TextBox 6"/>
        <cdr:cNvSpPr txBox="1"/>
      </cdr:nvSpPr>
      <cdr:spPr>
        <a:xfrm xmlns:a="http://schemas.openxmlformats.org/drawingml/2006/main">
          <a:off x="1214414" y="305457"/>
          <a:ext cx="99916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Book Antiq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Book Antiq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Book Antiq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Book Antiq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Book Antiq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Book Antiq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Book Antiq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Book Antiq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Book Antiqu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950 639</a:t>
          </a:r>
          <a:endParaRPr lang="ru-RU" sz="14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0.44467</cdr:x>
      <cdr:y>0.52067</cdr:y>
    </cdr:from>
    <cdr:to>
      <cdr:x>0.55469</cdr:x>
      <cdr:y>0.61927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4066046" y="2874735"/>
          <a:ext cx="1006020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18 305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0.15625</cdr:x>
      <cdr:y>0.52127</cdr:y>
    </cdr:from>
    <cdr:to>
      <cdr:x>0.23452</cdr:x>
      <cdr:y>0.56133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428728" y="2878040"/>
          <a:ext cx="715701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82%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0.45558</cdr:x>
      <cdr:y>0.60503</cdr:y>
    </cdr:from>
    <cdr:to>
      <cdr:x>0.54442</cdr:x>
      <cdr:y>0.63772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4165824" y="3340519"/>
          <a:ext cx="812352" cy="18046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2,5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0.01666</cdr:y>
    </cdr:from>
    <cdr:to>
      <cdr:x>0.54864</cdr:x>
      <cdr:y>0.06021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4143372" y="91958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0,1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0.375</cdr:x>
      <cdr:y>0.46951</cdr:y>
    </cdr:from>
    <cdr:to>
      <cdr:x>0.45326</cdr:x>
      <cdr:y>0.50957</cdr:y>
    </cdr:to>
    <cdr:sp macro="" textlink="">
      <cdr:nvSpPr>
        <cdr:cNvPr id="18" name="TextBox 6"/>
        <cdr:cNvSpPr txBox="1"/>
      </cdr:nvSpPr>
      <cdr:spPr>
        <a:xfrm xmlns:a="http://schemas.openxmlformats.org/drawingml/2006/main">
          <a:off x="3428992" y="2592288"/>
          <a:ext cx="715609" cy="2211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0.06841</cdr:y>
    </cdr:from>
    <cdr:to>
      <cdr:x>0.35156</cdr:x>
      <cdr:y>0.16524</cdr:y>
    </cdr:to>
    <cdr:sp macro="" textlink="">
      <cdr:nvSpPr>
        <cdr:cNvPr id="25" name="Стрелка вправо 24"/>
        <cdr:cNvSpPr/>
      </cdr:nvSpPr>
      <cdr:spPr>
        <a:xfrm xmlns:a="http://schemas.openxmlformats.org/drawingml/2006/main">
          <a:off x="2214546" y="377710"/>
          <a:ext cx="1000139" cy="5346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4 234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0.18486</cdr:y>
    </cdr:from>
    <cdr:to>
      <cdr:x>0.55171</cdr:x>
      <cdr:y>0.28346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4071934" y="1020652"/>
          <a:ext cx="972922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- 17 143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0.45312</cdr:x>
      <cdr:y>0.27543</cdr:y>
    </cdr:from>
    <cdr:to>
      <cdr:x>0.54196</cdr:x>
      <cdr:y>0.30969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4143372" y="152071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- 18,8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0.67969</cdr:x>
      <cdr:y>0.01666</cdr:y>
    </cdr:from>
    <cdr:to>
      <cdr:x>0.77521</cdr:x>
      <cdr:y>0.05664</cdr:y>
    </cdr:to>
    <cdr:sp macro="" textlink="">
      <cdr:nvSpPr>
        <cdr:cNvPr id="31" name="TextBox 6"/>
        <cdr:cNvSpPr txBox="1"/>
      </cdr:nvSpPr>
      <cdr:spPr>
        <a:xfrm xmlns:a="http://schemas.openxmlformats.org/drawingml/2006/main">
          <a:off x="6215074" y="91958"/>
          <a:ext cx="873435" cy="22074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4,6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0.4307</cdr:y>
    </cdr:from>
    <cdr:to>
      <cdr:x>0.87009</cdr:x>
      <cdr:y>0.46496</cdr:y>
    </cdr:to>
    <cdr:sp macro="" textlink="">
      <cdr:nvSpPr>
        <cdr:cNvPr id="32" name="TextBox 6"/>
        <cdr:cNvSpPr txBox="1"/>
      </cdr:nvSpPr>
      <cdr:spPr>
        <a:xfrm xmlns:a="http://schemas.openxmlformats.org/drawingml/2006/main">
          <a:off x="7143768" y="2377974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84%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0.65415</cdr:x>
      <cdr:y>0.52135</cdr:y>
    </cdr:from>
    <cdr:to>
      <cdr:x>0.76691</cdr:x>
      <cdr:y>0.61995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5981546" y="2878486"/>
          <a:ext cx="1031094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32 103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0.5989</cdr:y>
    </cdr:from>
    <cdr:to>
      <cdr:x>0.76072</cdr:x>
      <cdr:y>0.63316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143636" y="330666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4,3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0.64844</cdr:x>
      <cdr:y>0.14604</cdr:y>
    </cdr:from>
    <cdr:to>
      <cdr:x>0.75488</cdr:x>
      <cdr:y>0.24404</cdr:y>
    </cdr:to>
    <cdr:sp macro="" textlink="">
      <cdr:nvSpPr>
        <cdr:cNvPr id="35" name="Стрелка вправо 34"/>
        <cdr:cNvSpPr/>
      </cdr:nvSpPr>
      <cdr:spPr>
        <a:xfrm xmlns:a="http://schemas.openxmlformats.org/drawingml/2006/main">
          <a:off x="5929322" y="806338"/>
          <a:ext cx="973288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5 870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0.125</cdr:x>
      <cdr:y>0.06407</cdr:y>
    </cdr:from>
    <cdr:to>
      <cdr:x>0.2371</cdr:x>
      <cdr:y>0.11816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142976" y="376895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161 664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0.16406</cdr:x>
      <cdr:y>0.71988</cdr:y>
    </cdr:from>
    <cdr:to>
      <cdr:x>0.21875</cdr:x>
      <cdr:y>0.75632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500166" y="4234547"/>
          <a:ext cx="500044" cy="21433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0.78125</cdr:x>
      <cdr:y>0.71988</cdr:y>
    </cdr:from>
    <cdr:to>
      <cdr:x>0.87009</cdr:x>
      <cdr:y>0.75414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7143768" y="4234547"/>
          <a:ext cx="812353" cy="201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9%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0.20981</cdr:y>
    </cdr:from>
    <cdr:to>
      <cdr:x>0.76563</cdr:x>
      <cdr:y>0.32514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6143636" y="1234151"/>
          <a:ext cx="857250" cy="678402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2 132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0.67188</cdr:x>
      <cdr:y>0.17337</cdr:y>
    </cdr:from>
    <cdr:to>
      <cdr:x>0.7674</cdr:x>
      <cdr:y>0.21693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6143636" y="1019837"/>
          <a:ext cx="873435" cy="2562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1,6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0.36719</cdr:x>
      <cdr:y>0.71988</cdr:y>
    </cdr:from>
    <cdr:to>
      <cdr:x>0.45603</cdr:x>
      <cdr:y>0.75414</cdr:y>
    </cdr:to>
    <cdr:sp macro="" textlink="">
      <cdr:nvSpPr>
        <cdr:cNvPr id="21" name="TextBox 6"/>
        <cdr:cNvSpPr txBox="1"/>
      </cdr:nvSpPr>
      <cdr:spPr>
        <a:xfrm xmlns:a="http://schemas.openxmlformats.org/drawingml/2006/main">
          <a:off x="3357554" y="4234547"/>
          <a:ext cx="812353" cy="20152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0.34375</cdr:x>
      <cdr:y>0.07622</cdr:y>
    </cdr:from>
    <cdr:to>
      <cdr:x>0.45585</cdr:x>
      <cdr:y>0.13031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3143240" y="448333"/>
          <a:ext cx="1025042" cy="31817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161 118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0.55469</cdr:x>
      <cdr:y>0.16123</cdr:y>
    </cdr:from>
    <cdr:to>
      <cdr:x>0.66679</cdr:x>
      <cdr:y>0.21532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072066" y="948399"/>
          <a:ext cx="1025042" cy="31817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128 385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0.07622</cdr:y>
    </cdr:from>
    <cdr:to>
      <cdr:x>0.33888</cdr:x>
      <cdr:y>0.17305</cdr:y>
    </cdr:to>
    <cdr:sp macro="" textlink="">
      <cdr:nvSpPr>
        <cdr:cNvPr id="28" name="Стрелка вправо 27"/>
        <cdr:cNvSpPr/>
      </cdr:nvSpPr>
      <cdr:spPr>
        <a:xfrm xmlns:a="http://schemas.openxmlformats.org/drawingml/2006/main">
          <a:off x="2214546" y="448333"/>
          <a:ext cx="884133" cy="56958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- 1 546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</cdr:x>
      <cdr:y>0.05193</cdr:y>
    </cdr:from>
    <cdr:to>
      <cdr:x>0.34552</cdr:x>
      <cdr:y>0.09548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2285984" y="30545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-1 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0.46094</cdr:x>
      <cdr:y>0.11265</cdr:y>
    </cdr:from>
    <cdr:to>
      <cdr:x>0.55646</cdr:x>
      <cdr:y>0.1562</cdr:y>
    </cdr:to>
    <cdr:sp macro="" textlink="">
      <cdr:nvSpPr>
        <cdr:cNvPr id="30" name="TextBox 6"/>
        <cdr:cNvSpPr txBox="1"/>
      </cdr:nvSpPr>
      <cdr:spPr>
        <a:xfrm xmlns:a="http://schemas.openxmlformats.org/drawingml/2006/main">
          <a:off x="4214810" y="662647"/>
          <a:ext cx="873435" cy="25617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-20,3</a:t>
          </a:r>
          <a:r>
            <a:rPr lang="en-US" sz="1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0.24219</cdr:x>
      <cdr:y>0.33126</cdr:y>
    </cdr:from>
    <cdr:to>
      <cdr:x>0.34512</cdr:x>
      <cdr:y>0.42926</cdr:y>
    </cdr:to>
    <cdr:sp macro="" textlink="">
      <cdr:nvSpPr>
        <cdr:cNvPr id="31" name="Стрелка вправо 30"/>
        <cdr:cNvSpPr/>
      </cdr:nvSpPr>
      <cdr:spPr>
        <a:xfrm xmlns:a="http://schemas.openxmlformats.org/drawingml/2006/main">
          <a:off x="2214546" y="1948531"/>
          <a:ext cx="941250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- 2 644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0.44531</cdr:x>
      <cdr:y>0.37983</cdr:y>
    </cdr:from>
    <cdr:to>
      <cdr:x>0.54688</cdr:x>
      <cdr:y>0.47783</cdr:y>
    </cdr:to>
    <cdr:sp macro="" textlink="">
      <cdr:nvSpPr>
        <cdr:cNvPr id="32" name="Стрелка вправо 31"/>
        <cdr:cNvSpPr/>
      </cdr:nvSpPr>
      <cdr:spPr>
        <a:xfrm xmlns:a="http://schemas.openxmlformats.org/drawingml/2006/main">
          <a:off x="4071934" y="2234283"/>
          <a:ext cx="928756" cy="57646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- 31 598</a:t>
          </a:r>
          <a:endParaRPr lang="ru-RU" sz="1400" b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0.42841</cdr:y>
    </cdr:from>
    <cdr:to>
      <cdr:x>0.75782</cdr:x>
      <cdr:y>0.52641</cdr:y>
    </cdr:to>
    <cdr:sp macro="" textlink="">
      <cdr:nvSpPr>
        <cdr:cNvPr id="33" name="Стрелка вправо 32"/>
        <cdr:cNvSpPr/>
      </cdr:nvSpPr>
      <cdr:spPr>
        <a:xfrm xmlns:a="http://schemas.openxmlformats.org/drawingml/2006/main">
          <a:off x="6072198" y="2520035"/>
          <a:ext cx="857341" cy="576461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1 542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0.66406</cdr:x>
      <cdr:y>0.51343</cdr:y>
    </cdr:from>
    <cdr:to>
      <cdr:x>0.75958</cdr:x>
      <cdr:y>0.55698</cdr:y>
    </cdr:to>
    <cdr:sp macro="" textlink="">
      <cdr:nvSpPr>
        <cdr:cNvPr id="34" name="TextBox 6"/>
        <cdr:cNvSpPr txBox="1"/>
      </cdr:nvSpPr>
      <cdr:spPr>
        <a:xfrm xmlns:a="http://schemas.openxmlformats.org/drawingml/2006/main">
          <a:off x="6072198" y="3020101"/>
          <a:ext cx="873435" cy="256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1,3</a:t>
          </a:r>
          <a:r>
            <a:rPr lang="en-US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7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21.12.2023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7" y="9428586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89292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634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2023 год и на плановый период определен в соответствии с проектом Иркутской области «Об областном бюджете на 2023 год и на плановый период 2024 и 2025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из бюджетов поселений Зиминского района, на осуществление части полномочий по решению вопросов местного значения в соответствии с соглашениями по передаче полномочий.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42524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5219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6914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634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634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974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974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9749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974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91284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465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95454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746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29810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 Расходы на выплату персоналу:</a:t>
            </a:r>
            <a:r>
              <a:rPr lang="ru-RU" baseline="0" dirty="0" smtClean="0"/>
              <a:t> оплата труда, начисления на выплаты по оплате труда, прочие несоциальные выплаты персоналу в денежной форме (компенсации в соответствии с трудовым законодательством, командировочные расходы);</a:t>
            </a:r>
          </a:p>
          <a:p>
            <a:pPr>
              <a:buFontTx/>
              <a:buChar char="-"/>
            </a:pPr>
            <a:r>
              <a:rPr lang="ru-RU" baseline="0" dirty="0" smtClean="0"/>
              <a:t>Закупка товаров, работ и услуг для обеспечения муниципальных нужд: оплата работ, услуг (услуги связи; транспортные услуги; коммунальные услуги; работы и услуги по содержанию имущества; страхование; услуги, работы для целей капитальных вложений; прочие работы услуги);</a:t>
            </a:r>
          </a:p>
          <a:p>
            <a:pPr>
              <a:buFontTx/>
              <a:buNone/>
            </a:pPr>
            <a:r>
              <a:rPr lang="ru-RU" baseline="0" dirty="0" smtClean="0"/>
              <a:t>- Социальное обеспечение и иные выплаты населению: 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ежемесячных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 доплат к трудовой пенсии лицам, замещавшим муниципальные должности; в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ыплаты почетным гражданам; </a:t>
            </a: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премирование физических лиц за достижения в области культуры, искусства, образования, науки, в иных областях; предоставление гражданам субсидий на оплату жилых помещений и коммунальных услуг; прочие выплаты;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ru-RU" sz="1200" b="0" i="0" u="none" strike="noStrike" dirty="0" smtClean="0">
                <a:solidFill>
                  <a:schemeClr val="tx1"/>
                </a:solidFill>
                <a:effectLst/>
                <a:latin typeface="+mn-lt"/>
              </a:rPr>
              <a:t>Межбюджетные трансферты: дотации на выравнивание бюджетной обеспеченности</a:t>
            </a: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 поселений; межбюджетные трансферты на поддержку мер по обеспечению сбалансированности бюджетов поселений;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u="none" strike="noStrike" baseline="0" dirty="0" smtClean="0">
                <a:solidFill>
                  <a:schemeClr val="tx1"/>
                </a:solidFill>
                <a:effectLst/>
                <a:latin typeface="+mn-lt"/>
              </a:rPr>
              <a:t>- Иные бюджетные ассигнования: резервный фонд; уплата налогов, пошлин и сборов</a:t>
            </a: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i="0" u="none" strike="noStrike" dirty="0" smtClean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41593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3534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0575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40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3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38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9350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от 22.10.2010 г. № 74-ОЗ.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9518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105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2021 году составит 68,4%.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5250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доля которого в 2024 году составит 69,4%,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2025 году – 69,6%.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7012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21.12.2023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01183"/>
            <a:ext cx="8429684" cy="2517716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бюджет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>НА 2024-2026 ГОДЫ</a:t>
            </a:r>
            <a:endParaRPr lang="ru-RU" sz="3200" dirty="0">
              <a:solidFill>
                <a:srgbClr val="0000FF"/>
              </a:solidFill>
              <a:effectLst/>
              <a:latin typeface="+mn-lt"/>
            </a:endParaRPr>
          </a:p>
        </p:txBody>
      </p:sp>
      <p:pic>
        <p:nvPicPr>
          <p:cNvPr id="1028" name="Picture 4" descr="http://www.vseflagi.ru/upload/symbolics/coa/normal/irkutskaya/ziminskiy_coa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7202"/>
            <a:ext cx="1152128" cy="14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78261" y="4797152"/>
            <a:ext cx="8429684" cy="1082968"/>
          </a:xfrm>
          <a:prstGeom prst="rect">
            <a:avLst/>
          </a:prstGeom>
        </p:spPr>
        <p:txBody>
          <a:bodyPr vert="horz" lIns="45720" tIns="0" rIns="45720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800" b="1" kern="1200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  <a:t/>
            </a:r>
            <a:br>
              <a:rPr lang="ru-RU" sz="3200" dirty="0" smtClean="0">
                <a:solidFill>
                  <a:srgbClr val="0000FF"/>
                </a:solidFill>
                <a:effectLst/>
                <a:latin typeface="+mn-lt"/>
              </a:rPr>
            </a:b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к </a:t>
            </a:r>
            <a:r>
              <a:rPr lang="ru-RU" sz="1600" smtClean="0">
                <a:solidFill>
                  <a:srgbClr val="0000FF"/>
                </a:solidFill>
                <a:effectLst/>
                <a:latin typeface="+mn-lt"/>
              </a:rPr>
              <a:t>решениЮ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думы Зиминского муниципального района</a:t>
            </a:r>
          </a:p>
          <a:p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«О </a:t>
            </a:r>
            <a:r>
              <a:rPr lang="ru-RU" sz="1600" dirty="0" err="1" smtClean="0">
                <a:solidFill>
                  <a:srgbClr val="0000FF"/>
                </a:solidFill>
                <a:effectLst/>
                <a:latin typeface="+mn-lt"/>
              </a:rPr>
              <a:t>бюджетЕ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Зиминского районного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муниципального образования на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2024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год </a:t>
            </a:r>
          </a:p>
          <a:p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на плановый период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2025 </a:t>
            </a:r>
            <a:r>
              <a:rPr lang="ru-RU" sz="1600" dirty="0">
                <a:solidFill>
                  <a:srgbClr val="0000FF"/>
                </a:solidFill>
                <a:effectLst/>
                <a:latin typeface="+mn-lt"/>
              </a:rPr>
              <a:t>и </a:t>
            </a:r>
            <a:r>
              <a:rPr lang="ru-RU" sz="1600" dirty="0" smtClean="0">
                <a:solidFill>
                  <a:srgbClr val="0000FF"/>
                </a:solidFill>
                <a:effectLst/>
                <a:latin typeface="+mn-lt"/>
              </a:rPr>
              <a:t>2026 годов»</a:t>
            </a:r>
            <a:endParaRPr lang="ru-RU" sz="1600" dirty="0">
              <a:solidFill>
                <a:srgbClr val="0000FF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7483785"/>
              </p:ext>
            </p:extLst>
          </p:nvPr>
        </p:nvGraphicFramePr>
        <p:xfrm>
          <a:off x="142844" y="928670"/>
          <a:ext cx="8794503" cy="5626431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14974"/>
                <a:gridCol w="928694"/>
                <a:gridCol w="785818"/>
                <a:gridCol w="928694"/>
                <a:gridCol w="936323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Сумма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роста/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снижения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977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из них: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950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639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923 431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-27 208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-2,9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923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117 680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89 911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-27 769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-23,6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577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101 637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73 268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-28 369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-27,9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392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Акцизы по подакцизным товарам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5 850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7 182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332</a:t>
                      </a:r>
                      <a:endParaRPr lang="ru-RU" sz="12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22,8</a:t>
                      </a:r>
                    </a:p>
                  </a:txBody>
                  <a:tcPr marL="40727" marR="40727" marT="0" marB="0" anchor="ctr"/>
                </a:tc>
              </a:tr>
              <a:tr h="342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 в связи с применением упрощенной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5 500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4 680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-820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-14,9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1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налог на вмененный доход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-77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77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407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2 798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2 831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33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1,2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954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Налог, взимаемый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в связи с применением патентной системы налогообложения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1 900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1 950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2,6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7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Государственная пошлина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72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-72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-100,0</a:t>
                      </a:r>
                      <a:endParaRPr lang="ru-RU" sz="1200" b="1" i="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2112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НЕНАЛОГОВЫЕ ДОХОДЫ, в том числе:</a:t>
                      </a:r>
                      <a:endParaRPr lang="ru-RU" sz="12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18 324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14 480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-3 844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-21,0</a:t>
                      </a:r>
                    </a:p>
                  </a:txBody>
                  <a:tcPr marL="40727" marR="40727" marT="0" marB="0" anchor="ctr"/>
                </a:tc>
              </a:tr>
              <a:tr h="179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использования имущества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6 233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3 520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- 2 713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-43,5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25,0</a:t>
                      </a:r>
                    </a:p>
                  </a:txBody>
                  <a:tcPr marL="40727" marR="40727" marT="0" marB="0" anchor="ctr"/>
                </a:tc>
              </a:tr>
              <a:tr h="4905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оказания платных услуг и компенсации затрат государства, из</a:t>
                      </a: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них: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8 843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9 539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696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7,9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услуги 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централизованной бухгалтерии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1 870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1 792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-4,2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</a:t>
                      </a: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родительская плата дошкольных учреждений 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6 370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7 557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1 187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18,6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- услуги муниципальных учреждений культуры</a:t>
                      </a:r>
                      <a:endParaRPr lang="ru-RU" sz="1200" b="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190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-14,8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прочие доходы 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-380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-100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Доходы от продажи имущества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1 200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-650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-54,2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1 723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- 1 223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-71,0</a:t>
                      </a:r>
                    </a:p>
                  </a:txBody>
                  <a:tcPr marL="40727" marR="40727" marT="0" marB="0" anchor="ctr"/>
                </a:tc>
              </a:tr>
              <a:tr h="1886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2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-18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-26,1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ДИНАМИКА ПОСТУПЛЕНИЙ</a:t>
            </a:r>
          </a:p>
          <a:p>
            <a:pPr algn="ctr"/>
            <a:r>
              <a:rPr lang="ru-RU" sz="2000" b="1" dirty="0" smtClean="0">
                <a:ln/>
              </a:rPr>
              <a:t>НАЛОГОВЫХ И НЕНАЛОГОВЫХ ДОХОДОВ 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15272" y="571480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37210521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793" y="566478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3" y="19330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 В 2024 ГОДУ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88868256"/>
              </p:ext>
            </p:extLst>
          </p:nvPr>
        </p:nvGraphicFramePr>
        <p:xfrm>
          <a:off x="-142908" y="1500174"/>
          <a:ext cx="4824536" cy="4071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9258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БЕЗВОЗМЕЗДНЫХ ПОСТУПЛЕНИЙ</a:t>
            </a:r>
          </a:p>
          <a:p>
            <a:pPr algn="ctr"/>
            <a:r>
              <a:rPr lang="ru-RU" sz="2000" b="1" dirty="0" smtClean="0">
                <a:ln/>
              </a:rPr>
              <a:t>В 2025, 2026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73736829"/>
              </p:ext>
            </p:extLst>
          </p:nvPr>
        </p:nvGraphicFramePr>
        <p:xfrm>
          <a:off x="4143372" y="1643050"/>
          <a:ext cx="5544616" cy="4045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"/>
          <p:cNvSpPr txBox="1"/>
          <p:nvPr/>
        </p:nvSpPr>
        <p:spPr>
          <a:xfrm>
            <a:off x="1547664" y="1016732"/>
            <a:ext cx="1224136" cy="197690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6228184" y="10403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43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292565559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71934" y="1071546"/>
            <a:ext cx="107157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1 162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3357562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85%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143116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14942" y="1857364"/>
            <a:ext cx="571504" cy="21002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15%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142976" y="114298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810 465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3357554" y="1928802"/>
            <a:ext cx="715661" cy="221195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3143240" y="114298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814 699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2285984" y="100010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2214546" y="1785926"/>
            <a:ext cx="1000132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-76 976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27"/>
          <p:cNvSpPr/>
          <p:nvPr/>
        </p:nvSpPr>
        <p:spPr>
          <a:xfrm>
            <a:off x="2214546" y="3786190"/>
            <a:ext cx="988468" cy="54108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81 210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2214546" y="421481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12,6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6"/>
          <p:cNvSpPr txBox="1"/>
          <p:nvPr/>
        </p:nvSpPr>
        <p:spPr>
          <a:xfrm>
            <a:off x="2285984" y="2214554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- 45,7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1"/>
          <p:cNvSpPr txBox="1"/>
          <p:nvPr/>
        </p:nvSpPr>
        <p:spPr>
          <a:xfrm>
            <a:off x="5072066" y="1142984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815 861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1"/>
          <p:cNvSpPr txBox="1"/>
          <p:nvPr/>
        </p:nvSpPr>
        <p:spPr>
          <a:xfrm>
            <a:off x="6929454" y="1071546"/>
            <a:ext cx="1036398" cy="28020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853 834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6000760" y="1071546"/>
            <a:ext cx="1000132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37 973</a:t>
            </a:r>
          </a:p>
        </p:txBody>
      </p:sp>
      <p:sp>
        <p:nvSpPr>
          <p:cNvPr id="36" name="TextBox 6"/>
          <p:cNvSpPr txBox="1"/>
          <p:nvPr/>
        </p:nvSpPr>
        <p:spPr>
          <a:xfrm>
            <a:off x="7143768" y="1643050"/>
            <a:ext cx="571504" cy="32249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16%</a:t>
            </a:r>
          </a:p>
        </p:txBody>
      </p:sp>
      <p:sp>
        <p:nvSpPr>
          <p:cNvPr id="37" name="TextBox 6"/>
          <p:cNvSpPr txBox="1"/>
          <p:nvPr/>
        </p:nvSpPr>
        <p:spPr>
          <a:xfrm>
            <a:off x="6072198" y="2071678"/>
            <a:ext cx="873435" cy="24045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3,3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7483785"/>
              </p:ext>
            </p:extLst>
          </p:nvPr>
        </p:nvGraphicFramePr>
        <p:xfrm>
          <a:off x="142844" y="928670"/>
          <a:ext cx="8794503" cy="550072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408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Субвенции на обеспечение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государственных гарантий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реализации прав на получение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общедоступного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114925" algn="l"/>
                        </a:tabLst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бесплатного образования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413 982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427 547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415 772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410 862</a:t>
                      </a:r>
                    </a:p>
                  </a:txBody>
                  <a:tcPr marL="40727" marR="40727" marT="0" marB="0" anchor="ctr"/>
                </a:tc>
              </a:tr>
              <a:tr h="114300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Субвенции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на выполнение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переданных государственных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полномочий, полномочий РФ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162 776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159 503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127 900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129 442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14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поддержку отрасли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культуры (комплектование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книжных фондов)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86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214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Субвенции на осуществление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полномочий по составлению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(изменению) списков кандидатов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присяжные заседатели</a:t>
                      </a: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distan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500174"/>
            <a:ext cx="2357454" cy="1287404"/>
          </a:xfrm>
          <a:prstGeom prst="rect">
            <a:avLst/>
          </a:prstGeom>
        </p:spPr>
      </p:pic>
      <p:pic>
        <p:nvPicPr>
          <p:cNvPr id="8" name="Рисунок 7" descr="__.jpg"/>
          <p:cNvPicPr>
            <a:picLocks noChangeAspect="1"/>
          </p:cNvPicPr>
          <p:nvPr/>
        </p:nvPicPr>
        <p:blipFill>
          <a:blip r:embed="rId4" cstate="print"/>
          <a:srcRect l="25862" t="20689" r="25862" b="22414"/>
          <a:stretch>
            <a:fillRect/>
          </a:stretch>
        </p:blipFill>
        <p:spPr>
          <a:xfrm>
            <a:off x="2928926" y="2928934"/>
            <a:ext cx="857256" cy="1010337"/>
          </a:xfrm>
          <a:prstGeom prst="rect">
            <a:avLst/>
          </a:prstGeom>
        </p:spPr>
      </p:pic>
      <p:pic>
        <p:nvPicPr>
          <p:cNvPr id="9" name="Рисунок 8" descr="248665-gerb-rossiyskoy-federacii-25.jpg"/>
          <p:cNvPicPr>
            <a:picLocks noChangeAspect="1"/>
          </p:cNvPicPr>
          <p:nvPr/>
        </p:nvPicPr>
        <p:blipFill>
          <a:blip r:embed="rId5" cstate="print"/>
          <a:srcRect t="13541" b="11458"/>
          <a:stretch>
            <a:fillRect/>
          </a:stretch>
        </p:blipFill>
        <p:spPr>
          <a:xfrm>
            <a:off x="4143372" y="2928934"/>
            <a:ext cx="1000132" cy="1000139"/>
          </a:xfrm>
          <a:prstGeom prst="rect">
            <a:avLst/>
          </a:prstGeom>
        </p:spPr>
      </p:pic>
      <p:pic>
        <p:nvPicPr>
          <p:cNvPr id="12" name="Рисунок 11" descr="cute-boy-and-girl-reading-books-vector-1-2048x182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00430" y="4071942"/>
            <a:ext cx="1214446" cy="1083988"/>
          </a:xfrm>
          <a:prstGeom prst="rect">
            <a:avLst/>
          </a:prstGeom>
        </p:spPr>
      </p:pic>
      <p:pic>
        <p:nvPicPr>
          <p:cNvPr id="14" name="Рисунок 13" descr="jury-in-court-trial-vector-23306569.jpg"/>
          <p:cNvPicPr>
            <a:picLocks noChangeAspect="1"/>
          </p:cNvPicPr>
          <p:nvPr/>
        </p:nvPicPr>
        <p:blipFill>
          <a:blip r:embed="rId7" cstate="print"/>
          <a:srcRect l="3687" t="12500" r="3687" b="26041"/>
          <a:stretch>
            <a:fillRect/>
          </a:stretch>
        </p:blipFill>
        <p:spPr>
          <a:xfrm>
            <a:off x="3286116" y="5286388"/>
            <a:ext cx="2117713" cy="109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17483785"/>
              </p:ext>
            </p:extLst>
          </p:nvPr>
        </p:nvGraphicFramePr>
        <p:xfrm>
          <a:off x="142844" y="928670"/>
          <a:ext cx="8794503" cy="567346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357850"/>
                <a:gridCol w="928694"/>
                <a:gridCol w="857256"/>
                <a:gridCol w="857256"/>
                <a:gridCol w="793447"/>
              </a:tblGrid>
              <a:tr h="520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5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по обеспечению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бесплатным двухразовым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питанием обучающихся с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ограниченными возможностями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здоровья в муниципальных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общеобразовательных организациях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6 611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7 812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6 376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7 632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89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обеспечение бесплатным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питьевым молоком обучающихся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1 - 4 классов в муниципальных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793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1 198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1 147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1 197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организацию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бесплатного горячего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питания обучающихся 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организациях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10 051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9 912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9 693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9 609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01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на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оплату стоимости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набора продуктов питания для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детей в оздоровительных лагерях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дневным пребыванием детей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957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1 007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963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964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20083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286644" y="571480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1669957165_29-indasil-club-p-risunki-detei-s-ovz-pinterest-34.jpg"/>
          <p:cNvPicPr>
            <a:picLocks noChangeAspect="1"/>
          </p:cNvPicPr>
          <p:nvPr/>
        </p:nvPicPr>
        <p:blipFill>
          <a:blip r:embed="rId3" cstate="print"/>
          <a:srcRect r="1654"/>
          <a:stretch>
            <a:fillRect/>
          </a:stretch>
        </p:blipFill>
        <p:spPr>
          <a:xfrm>
            <a:off x="3286116" y="1571612"/>
            <a:ext cx="2140425" cy="1214446"/>
          </a:xfrm>
          <a:prstGeom prst="rect">
            <a:avLst/>
          </a:prstGeom>
        </p:spPr>
      </p:pic>
      <p:pic>
        <p:nvPicPr>
          <p:cNvPr id="10" name="Рисунок 9" descr="a60f182950c781806953abf2340df5a1.jpg"/>
          <p:cNvPicPr>
            <a:picLocks noChangeAspect="1"/>
          </p:cNvPicPr>
          <p:nvPr/>
        </p:nvPicPr>
        <p:blipFill>
          <a:blip r:embed="rId4" cstate="print"/>
          <a:srcRect l="3030" t="6061"/>
          <a:stretch>
            <a:fillRect/>
          </a:stretch>
        </p:blipFill>
        <p:spPr>
          <a:xfrm>
            <a:off x="3786182" y="3000372"/>
            <a:ext cx="1106137" cy="1071570"/>
          </a:xfrm>
          <a:prstGeom prst="rect">
            <a:avLst/>
          </a:prstGeom>
        </p:spPr>
      </p:pic>
      <p:pic>
        <p:nvPicPr>
          <p:cNvPr id="11" name="Рисунок 10" descr="odnoklassniki_imeya_obed_v_stolovoy_123140153.jpg"/>
          <p:cNvPicPr>
            <a:picLocks noChangeAspect="1"/>
          </p:cNvPicPr>
          <p:nvPr/>
        </p:nvPicPr>
        <p:blipFill>
          <a:blip r:embed="rId5" cstate="print"/>
          <a:srcRect l="3906" r="3906" b="3125"/>
          <a:stretch>
            <a:fillRect/>
          </a:stretch>
        </p:blipFill>
        <p:spPr>
          <a:xfrm>
            <a:off x="3143240" y="4214818"/>
            <a:ext cx="2143140" cy="1126053"/>
          </a:xfrm>
          <a:prstGeom prst="rect">
            <a:avLst/>
          </a:prstGeom>
        </p:spPr>
      </p:pic>
      <p:pic>
        <p:nvPicPr>
          <p:cNvPr id="12" name="Рисунок 11" descr="Лента нов 1 юня.a87f4cf9306bc1933a3398b0de0c6e731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5429264"/>
            <a:ext cx="1904980" cy="107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01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35373244"/>
              </p:ext>
            </p:extLst>
          </p:nvPr>
        </p:nvGraphicFramePr>
        <p:xfrm>
          <a:off x="214282" y="1214422"/>
          <a:ext cx="8794503" cy="5525482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851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Субсидия  на реализацию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мероприятий по приобретению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учебников и учебных пособий,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 также учебно-методических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материалов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1 337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1 341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286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Субсидии местным бюджетам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осуществление мероприятий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капитальному ремонту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образовательных организаций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9 605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7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Субсидия на реализацию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мероприятий перечня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проектов народных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инициатив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4 764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</a:t>
                      </a:r>
                      <a:r>
                        <a:rPr lang="ru-RU" sz="1400" b="1" i="0" baseline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805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4 805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503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Субсидия на приобретение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Средств обучения и воспитания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(оснащение</a:t>
                      </a:r>
                      <a:r>
                        <a:rPr kumimoji="0" lang="ru-RU" sz="1400" b="1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учебных кабинетов</a:t>
                      </a:r>
                      <a:r>
                        <a:rPr kumimoji="0" lang="ru-RU" sz="1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2 350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0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85794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kapremont.jpg"/>
          <p:cNvPicPr>
            <a:picLocks noChangeAspect="1"/>
          </p:cNvPicPr>
          <p:nvPr/>
        </p:nvPicPr>
        <p:blipFill>
          <a:blip r:embed="rId3" cstate="print"/>
          <a:srcRect l="2484" t="5246" b="5246"/>
          <a:stretch>
            <a:fillRect/>
          </a:stretch>
        </p:blipFill>
        <p:spPr>
          <a:xfrm>
            <a:off x="3214678" y="3071810"/>
            <a:ext cx="1867923" cy="1143008"/>
          </a:xfrm>
          <a:prstGeom prst="rect">
            <a:avLst/>
          </a:prstGeom>
        </p:spPr>
      </p:pic>
      <p:pic>
        <p:nvPicPr>
          <p:cNvPr id="8" name="Рисунок 7" descr="G2OtnSBU8qs.jpg"/>
          <p:cNvPicPr>
            <a:picLocks noChangeAspect="1"/>
          </p:cNvPicPr>
          <p:nvPr/>
        </p:nvPicPr>
        <p:blipFill>
          <a:blip r:embed="rId4" cstate="print"/>
          <a:srcRect t="11290" r="4056"/>
          <a:stretch>
            <a:fillRect/>
          </a:stretch>
        </p:blipFill>
        <p:spPr>
          <a:xfrm>
            <a:off x="3000364" y="4286256"/>
            <a:ext cx="2258089" cy="1071569"/>
          </a:xfrm>
          <a:prstGeom prst="rect">
            <a:avLst/>
          </a:prstGeom>
        </p:spPr>
      </p:pic>
      <p:pic>
        <p:nvPicPr>
          <p:cNvPr id="9" name="Рисунок 8" descr="fdf2225137fa916048e9e4d2f6226c30.jpg"/>
          <p:cNvPicPr>
            <a:picLocks noChangeAspect="1"/>
          </p:cNvPicPr>
          <p:nvPr/>
        </p:nvPicPr>
        <p:blipFill>
          <a:blip r:embed="rId5" cstate="print"/>
          <a:srcRect l="15625" t="14164" r="15625" b="12671"/>
          <a:stretch>
            <a:fillRect/>
          </a:stretch>
        </p:blipFill>
        <p:spPr>
          <a:xfrm>
            <a:off x="3500430" y="5500702"/>
            <a:ext cx="1539562" cy="857256"/>
          </a:xfrm>
          <a:prstGeom prst="rect">
            <a:avLst/>
          </a:prstGeom>
        </p:spPr>
      </p:pic>
      <p:pic>
        <p:nvPicPr>
          <p:cNvPr id="10" name="Рисунок 9" descr="1645048257_34-fikiwiki-com-p-kartinki-uchebniki-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59806" y="1857364"/>
            <a:ext cx="1712800" cy="107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91908041"/>
              </p:ext>
            </p:extLst>
          </p:nvPr>
        </p:nvGraphicFramePr>
        <p:xfrm>
          <a:off x="214282" y="1142984"/>
          <a:ext cx="8794503" cy="522472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на приобретение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спортивного оборудования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 инвентаря для оснащения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организаций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 сфере физической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культуры и спорта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488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ежемесячное денежное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вознаграждение за классное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руководство педагогическим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работникам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22 967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05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Межбюджетные трансферты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а проведение мероприятий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 обеспечению деятельности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советников директора по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воспитанию и взаимодействию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 детскими общественными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объединениями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3 062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6" name="Рисунок 5" descr="UeghnSSlRHQ.jpg"/>
          <p:cNvPicPr>
            <a:picLocks noChangeAspect="1"/>
          </p:cNvPicPr>
          <p:nvPr/>
        </p:nvPicPr>
        <p:blipFill>
          <a:blip r:embed="rId3" cstate="print"/>
          <a:srcRect l="2724"/>
          <a:stretch>
            <a:fillRect/>
          </a:stretch>
        </p:blipFill>
        <p:spPr>
          <a:xfrm>
            <a:off x="2786050" y="1785926"/>
            <a:ext cx="2622644" cy="1248453"/>
          </a:xfrm>
          <a:prstGeom prst="rect">
            <a:avLst/>
          </a:prstGeom>
        </p:spPr>
      </p:pic>
      <p:pic>
        <p:nvPicPr>
          <p:cNvPr id="8" name="Рисунок 7" descr="41e4cc11-4f1d-580c-8c34-bebd893aca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43240" y="3214686"/>
            <a:ext cx="2057415" cy="1285884"/>
          </a:xfrm>
          <a:prstGeom prst="rect">
            <a:avLst/>
          </a:prstGeom>
        </p:spPr>
      </p:pic>
      <p:pic>
        <p:nvPicPr>
          <p:cNvPr id="9" name="Рисунок 8" descr="sovetnik_bHGv3cSyZPyjjTm_g3u2Us5JGwwCxvL0.jpg"/>
          <p:cNvPicPr>
            <a:picLocks noChangeAspect="1"/>
          </p:cNvPicPr>
          <p:nvPr/>
        </p:nvPicPr>
        <p:blipFill>
          <a:blip r:embed="rId5" cstate="print"/>
          <a:srcRect t="19541" b="17197"/>
          <a:stretch>
            <a:fillRect/>
          </a:stretch>
        </p:blipFill>
        <p:spPr>
          <a:xfrm>
            <a:off x="2928926" y="4929198"/>
            <a:ext cx="2397124" cy="1011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91908041"/>
              </p:ext>
            </p:extLst>
          </p:nvPr>
        </p:nvGraphicFramePr>
        <p:xfrm>
          <a:off x="214282" y="1142984"/>
          <a:ext cx="8794503" cy="5470087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бюджетам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районов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софинансирование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капитальных вложений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в объекты муниципальной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собственности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110 131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110 131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местным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бюджетам на финансовую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поддержку реализации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инициативных проектов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736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05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Иные межбюджетные трансферты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реализацию мероприятий,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связанных с достижением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наилучших результатов по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увеличению налоговых и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неналоговых доходов, а также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 проведением преобразования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муниципальных образований в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форме объединения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1 547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8" name="Рисунок 7" descr="Screenshot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1785926"/>
            <a:ext cx="2564818" cy="1285884"/>
          </a:xfrm>
          <a:prstGeom prst="rect">
            <a:avLst/>
          </a:prstGeom>
        </p:spPr>
      </p:pic>
      <p:pic>
        <p:nvPicPr>
          <p:cNvPr id="9" name="Рисунок 8" descr="G8CClYIm1w8.jpg"/>
          <p:cNvPicPr>
            <a:picLocks noChangeAspect="1"/>
          </p:cNvPicPr>
          <p:nvPr/>
        </p:nvPicPr>
        <p:blipFill>
          <a:blip r:embed="rId4" cstate="print"/>
          <a:srcRect l="5527" t="14810" r="7894" b="15371"/>
          <a:stretch>
            <a:fillRect/>
          </a:stretch>
        </p:blipFill>
        <p:spPr>
          <a:xfrm>
            <a:off x="3143240" y="3214686"/>
            <a:ext cx="1899241" cy="1143008"/>
          </a:xfrm>
          <a:prstGeom prst="rect">
            <a:avLst/>
          </a:prstGeom>
        </p:spPr>
      </p:pic>
      <p:pic>
        <p:nvPicPr>
          <p:cNvPr id="10" name="Рисунок 9" descr="scale_1200.jpg"/>
          <p:cNvPicPr>
            <a:picLocks noChangeAspect="1"/>
          </p:cNvPicPr>
          <p:nvPr/>
        </p:nvPicPr>
        <p:blipFill>
          <a:blip r:embed="rId5" cstate="print"/>
          <a:srcRect t="8407"/>
          <a:stretch>
            <a:fillRect/>
          </a:stretch>
        </p:blipFill>
        <p:spPr>
          <a:xfrm>
            <a:off x="2857488" y="4786322"/>
            <a:ext cx="2500298" cy="1285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91908041"/>
              </p:ext>
            </p:extLst>
          </p:nvPr>
        </p:nvGraphicFramePr>
        <p:xfrm>
          <a:off x="214282" y="1142984"/>
          <a:ext cx="8794503" cy="5470087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222044"/>
                <a:gridCol w="893115"/>
                <a:gridCol w="893115"/>
                <a:gridCol w="893115"/>
                <a:gridCol w="893114"/>
              </a:tblGrid>
              <a:tr h="5628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МБТ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местным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бюджетам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на реализацию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мероприятий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по модернизации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школьных систем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образования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64 774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71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Субсидии местным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бюджетам на обеспечение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комплексного развития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сельских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территорий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(развитие сети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организаций в</a:t>
                      </a:r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отраслях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социальной сферы)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209 060</a:t>
                      </a:r>
                      <a:endParaRPr lang="ru-RU" sz="1400" b="1" i="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21429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ЦЕЛЕВЫЕ МЕЖБЮДЖЕТНЫЕ ТРАНСФЕРТЫ ИЗ БЮДЖЕТА ИРКУТСКОЙ ОБЛАСТИ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00958" y="71435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pic>
        <p:nvPicPr>
          <p:cNvPr id="11" name="Рисунок 10" descr="-7iCrg-FGO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1928802"/>
            <a:ext cx="2742379" cy="1895140"/>
          </a:xfrm>
          <a:prstGeom prst="rect">
            <a:avLst/>
          </a:prstGeom>
        </p:spPr>
      </p:pic>
      <p:pic>
        <p:nvPicPr>
          <p:cNvPr id="12" name="Рисунок 11" descr="krs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736" y="4429132"/>
            <a:ext cx="2686114" cy="193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09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42910" y="857232"/>
            <a:ext cx="8186766" cy="5286412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SzPct val="100000"/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Федеральный закон от 06.10.2003 г. 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№ 131-ФЗ «Об общих принципах </a:t>
            </a:r>
          </a:p>
          <a:p>
            <a:pPr algn="just">
              <a:spcBef>
                <a:spcPts val="0"/>
              </a:spcBef>
              <a:buSzPct val="100000"/>
              <a:buNone/>
            </a:pPr>
            <a:r>
              <a:rPr lang="ru-RU" sz="2000" b="1" dirty="0" smtClean="0"/>
              <a:t>       организации местного самоуправления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None/>
            </a:pPr>
            <a:r>
              <a:rPr lang="ru-RU" sz="2000" b="1" dirty="0" smtClean="0"/>
              <a:t>       в Российской Федерации»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24.05.2022 года № 82н «О порядке формирования и применения кодов бюджетной классификации Российской Федерации, их структуре и принципах назначения»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332656"/>
            <a:ext cx="9144000" cy="430887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НОРМАТИВНО-ПРАВОВАЯ БАЗА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  <p:pic>
        <p:nvPicPr>
          <p:cNvPr id="8" name="Рисунок 7" descr="oz6v2KBVcSo.jpg"/>
          <p:cNvPicPr>
            <a:picLocks noChangeAspect="1"/>
          </p:cNvPicPr>
          <p:nvPr/>
        </p:nvPicPr>
        <p:blipFill>
          <a:blip r:embed="rId4" cstate="print"/>
          <a:srcRect l="8536" t="7317" r="6097" b="2439"/>
          <a:stretch>
            <a:fillRect/>
          </a:stretch>
        </p:blipFill>
        <p:spPr>
          <a:xfrm>
            <a:off x="6929454" y="500042"/>
            <a:ext cx="1928826" cy="2039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930 753 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 smtClean="0">
                <a:solidFill>
                  <a:srgbClr val="0000FF"/>
                </a:solidFill>
              </a:rPr>
              <a:t>723 340 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207 413 </a:t>
            </a:r>
            <a:r>
              <a:rPr lang="ru-RU" sz="2400" b="1" dirty="0" smtClean="0"/>
              <a:t>тыс. руб. </a:t>
            </a:r>
          </a:p>
          <a:p>
            <a:pPr algn="ctr"/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20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1325331747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000FF"/>
                </a:solidFill>
              </a:rPr>
              <a:t>РАСХОДЫ БЮДЖЕТА НА 2024 ГОД</a:t>
            </a:r>
            <a:endParaRPr lang="ru-RU" sz="2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323528" y="1174462"/>
            <a:ext cx="3534092" cy="2296756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923 430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None/>
            </a:pPr>
            <a:r>
              <a:rPr lang="ru-RU" sz="18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1800" dirty="0"/>
              <a:t>з</a:t>
            </a:r>
            <a:r>
              <a:rPr lang="ru-RU" sz="1800" dirty="0" smtClean="0"/>
              <a:t>а счет целевых средств</a:t>
            </a:r>
          </a:p>
          <a:p>
            <a:pPr lvl="0">
              <a:buNone/>
            </a:pPr>
            <a:r>
              <a:rPr lang="ru-RU" sz="1800" dirty="0" smtClean="0"/>
              <a:t>	–  </a:t>
            </a:r>
            <a:r>
              <a:rPr lang="ru-RU" sz="1800" b="1" dirty="0" smtClean="0">
                <a:solidFill>
                  <a:srgbClr val="0000FF"/>
                </a:solidFill>
              </a:rPr>
              <a:t>741 646 </a:t>
            </a:r>
            <a:r>
              <a:rPr lang="ru-RU" sz="1800" b="1" dirty="0" smtClean="0"/>
              <a:t>тыс. руб.</a:t>
            </a:r>
            <a:endParaRPr lang="ru-RU" sz="18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181 784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21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2198618176"/>
              </p:ext>
            </p:extLst>
          </p:nvPr>
        </p:nvGraphicFramePr>
        <p:xfrm>
          <a:off x="3707904" y="1035877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21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РАСХОДЫ БЮДЖЕТА НА ПЛАНОВЫЙ ПЕРИОД</a:t>
            </a:r>
          </a:p>
          <a:p>
            <a:pPr algn="ctr"/>
            <a:r>
              <a:rPr lang="ru-RU" sz="2400" b="1" dirty="0" smtClean="0">
                <a:ln/>
              </a:rPr>
              <a:t>2025, 2026 ГОДЫ</a:t>
            </a:r>
            <a:endParaRPr lang="ru-RU" sz="2400" b="1" dirty="0">
              <a:ln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23528" y="3901480"/>
            <a:ext cx="3534092" cy="25151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vert="horz">
            <a:normAutofit/>
          </a:bodyPr>
          <a:lstStyle>
            <a:lvl1pPr marL="548640" indent="-411480" algn="l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68680" indent="-283464" algn="l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Char char="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33856" indent="-228600" algn="l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Char char="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331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Char char="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533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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64792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Char char="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65960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67128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68296" indent="-182880" algn="l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Char char="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800" b="1" dirty="0" smtClean="0">
                <a:solidFill>
                  <a:srgbClr val="0000FF"/>
                </a:solidFill>
              </a:rPr>
              <a:t>964 223 </a:t>
            </a:r>
            <a:r>
              <a:rPr lang="ru-RU" sz="1800" b="1" dirty="0" smtClean="0"/>
              <a:t>тыс. руб.</a:t>
            </a:r>
            <a:r>
              <a:rPr lang="ru-RU" sz="1800" dirty="0" smtClean="0"/>
              <a:t>, </a:t>
            </a:r>
          </a:p>
          <a:p>
            <a:pPr marL="0" indent="0">
              <a:buFont typeface="Wingdings 2"/>
              <a:buNone/>
            </a:pPr>
            <a:r>
              <a:rPr lang="ru-RU" sz="1800" dirty="0" smtClean="0"/>
              <a:t>из них: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целевых средств</a:t>
            </a:r>
          </a:p>
          <a:p>
            <a:pPr>
              <a:buNone/>
            </a:pPr>
            <a:r>
              <a:rPr lang="ru-RU" sz="1800" dirty="0" smtClean="0"/>
              <a:t>       – </a:t>
            </a:r>
            <a:r>
              <a:rPr lang="ru-RU" sz="1800" b="1" dirty="0" smtClean="0">
                <a:solidFill>
                  <a:srgbClr val="0000FF"/>
                </a:solidFill>
              </a:rPr>
              <a:t>773 747 </a:t>
            </a:r>
            <a:r>
              <a:rPr lang="ru-RU" sz="1800" b="1" dirty="0" smtClean="0"/>
              <a:t>тыс. руб.</a:t>
            </a:r>
            <a:endParaRPr lang="ru-RU" sz="18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sz="1800" dirty="0" smtClean="0"/>
              <a:t>за счет собственных средств – </a:t>
            </a:r>
            <a:r>
              <a:rPr lang="ru-RU" sz="1800" b="1" dirty="0" smtClean="0">
                <a:solidFill>
                  <a:srgbClr val="0000FF"/>
                </a:solidFill>
              </a:rPr>
              <a:t>190 476 </a:t>
            </a:r>
            <a:r>
              <a:rPr lang="ru-RU" sz="1800" b="1" dirty="0" smtClean="0"/>
              <a:t>тыс. руб. </a:t>
            </a:r>
          </a:p>
          <a:p>
            <a:pPr algn="ctr"/>
            <a:endParaRPr lang="ru-RU" sz="1800" dirty="0"/>
          </a:p>
        </p:txBody>
      </p:sp>
      <p:sp>
        <p:nvSpPr>
          <p:cNvPr id="10" name="TextBox 1"/>
          <p:cNvSpPr txBox="1"/>
          <p:nvPr/>
        </p:nvSpPr>
        <p:spPr>
          <a:xfrm>
            <a:off x="1115616" y="74420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1034140" y="3471218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u="sng" dirty="0" smtClean="0"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3100489878"/>
              </p:ext>
            </p:extLst>
          </p:nvPr>
        </p:nvGraphicFramePr>
        <p:xfrm>
          <a:off x="3681538" y="3344348"/>
          <a:ext cx="5140932" cy="3489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170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72546" y="4537310"/>
            <a:ext cx="9071454" cy="28207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расходных обязательств: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– </a:t>
            </a:r>
            <a:r>
              <a:rPr lang="ru-RU" sz="2000" b="1" dirty="0" smtClean="0">
                <a:solidFill>
                  <a:srgbClr val="0000FF"/>
                </a:solidFill>
              </a:rPr>
              <a:t>1 145 362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930 753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Дефицит – 214 609 тыс. рублей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(47 954 – средства областного бюджета,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166 655 – собственные средства)</a:t>
            </a:r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400" b="1" dirty="0" smtClean="0">
                <a:ln/>
              </a:rPr>
              <a:t>ПОТРЕБНОСТЬ БЮДЖЕТА НА 2024 ГОД</a:t>
            </a:r>
            <a:endParaRPr lang="ru-RU" sz="2400" b="1" dirty="0">
              <a:ln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2544413639"/>
              </p:ext>
            </p:extLst>
          </p:nvPr>
        </p:nvGraphicFramePr>
        <p:xfrm>
          <a:off x="539552" y="764704"/>
          <a:ext cx="7675786" cy="359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6468119"/>
              </p:ext>
            </p:extLst>
          </p:nvPr>
        </p:nvGraphicFramePr>
        <p:xfrm>
          <a:off x="525675" y="2906281"/>
          <a:ext cx="8262140" cy="3942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326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РАСПРЕДЕЛЕНИЕ РАСХОДОВ НА 2024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00034" y="571480"/>
            <a:ext cx="8215371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Объем </a:t>
            </a:r>
            <a:r>
              <a:rPr lang="ru-RU" b="1" dirty="0">
                <a:solidFill>
                  <a:srgbClr val="0000FF"/>
                </a:solidFill>
              </a:rPr>
              <a:t>программных расходов составит </a:t>
            </a:r>
            <a:r>
              <a:rPr lang="ru-RU" b="1" dirty="0" smtClean="0">
                <a:solidFill>
                  <a:srgbClr val="C00000"/>
                </a:solidFill>
              </a:rPr>
              <a:t>868 790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рублей:</a:t>
            </a:r>
          </a:p>
          <a:p>
            <a:pPr algn="ctr"/>
            <a:r>
              <a:rPr lang="ru-RU" sz="1400" dirty="0" smtClean="0"/>
              <a:t>18 </a:t>
            </a:r>
            <a:r>
              <a:rPr lang="ru-RU" sz="1400" dirty="0"/>
              <a:t>муниципальных программ в сфере образования, здравоохранения, социальной политики, культуры, спорта, экономики и другие</a:t>
            </a:r>
          </a:p>
          <a:p>
            <a:pPr algn="ctr"/>
            <a:r>
              <a:rPr lang="ru-RU" b="1" dirty="0">
                <a:solidFill>
                  <a:srgbClr val="0000FF"/>
                </a:solidFill>
              </a:rPr>
              <a:t>Объем </a:t>
            </a:r>
            <a:r>
              <a:rPr lang="ru-RU" b="1" dirty="0" smtClean="0">
                <a:solidFill>
                  <a:srgbClr val="0000FF"/>
                </a:solidFill>
              </a:rPr>
              <a:t>непрограммных </a:t>
            </a:r>
            <a:r>
              <a:rPr lang="ru-RU" b="1" dirty="0">
                <a:solidFill>
                  <a:srgbClr val="0000FF"/>
                </a:solidFill>
              </a:rPr>
              <a:t>расходов составит</a:t>
            </a:r>
            <a:r>
              <a:rPr lang="ru-RU" b="1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61 963 </a:t>
            </a:r>
            <a:r>
              <a:rPr lang="ru-RU" b="1" dirty="0" smtClean="0">
                <a:solidFill>
                  <a:srgbClr val="0000FF"/>
                </a:solidFill>
              </a:rPr>
              <a:t>тыс</a:t>
            </a:r>
            <a:r>
              <a:rPr lang="ru-RU" b="1" dirty="0">
                <a:solidFill>
                  <a:srgbClr val="0000FF"/>
                </a:solidFill>
              </a:rPr>
              <a:t>. </a:t>
            </a:r>
            <a:r>
              <a:rPr lang="ru-RU" b="1" dirty="0" smtClean="0">
                <a:solidFill>
                  <a:srgbClr val="0000FF"/>
                </a:solidFill>
              </a:rPr>
              <a:t>рублей, в том числе:</a:t>
            </a:r>
          </a:p>
          <a:p>
            <a:pPr algn="ctr"/>
            <a:r>
              <a:rPr lang="ru-RU" sz="1400" dirty="0" smtClean="0"/>
              <a:t>обеспечение </a:t>
            </a:r>
            <a:r>
              <a:rPr lang="ru-RU" sz="1400" dirty="0"/>
              <a:t>деятельности </a:t>
            </a:r>
            <a:r>
              <a:rPr lang="ru-RU" sz="1400" dirty="0" smtClean="0"/>
              <a:t>органов местного самоуправления,  расходы на содержание муниципального имущества, резервный фонд, выплата муниципальных пенсий, выплаты </a:t>
            </a:r>
            <a:r>
              <a:rPr lang="ru-RU" sz="1400" dirty="0"/>
              <a:t>гражданам удостоенным почетного звания «Почетный гражданин ЗРМО», премирование физических лиц за достижения в области культуры, искусства, образования, науки, в иных областях, </a:t>
            </a:r>
            <a:r>
              <a:rPr lang="ru-RU" sz="1400" dirty="0" smtClean="0"/>
              <a:t>исполнение </a:t>
            </a:r>
            <a:r>
              <a:rPr lang="ru-RU" sz="1400" dirty="0"/>
              <a:t>государственных полномочий</a:t>
            </a:r>
          </a:p>
        </p:txBody>
      </p:sp>
    </p:spTree>
    <p:extLst>
      <p:ext uri="{BB962C8B-B14F-4D97-AF65-F5344CB8AC3E}">
        <p14:creationId xmlns:p14="http://schemas.microsoft.com/office/powerpoint/2010/main" xmlns="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68288789"/>
              </p:ext>
            </p:extLst>
          </p:nvPr>
        </p:nvGraphicFramePr>
        <p:xfrm>
          <a:off x="323528" y="642918"/>
          <a:ext cx="8534752" cy="575981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891546"/>
                <a:gridCol w="928694"/>
                <a:gridCol w="857256"/>
                <a:gridCol w="857256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муниципальной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868 790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870 627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908 752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образования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638 746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682 541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718 914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746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культуры в Зиминском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12 </a:t>
                      </a:r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761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18 135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17 479</a:t>
                      </a:r>
                    </a:p>
                  </a:txBody>
                  <a:tcPr marL="0" marR="0" marT="0" marB="0" anchor="ctr"/>
                </a:tc>
              </a:tr>
              <a:tr h="23756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Оказание содействия по сохранению и улучшению здоровья населения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232</a:t>
                      </a:r>
                    </a:p>
                  </a:txBody>
                  <a:tcPr marL="0" marR="0" marT="0" marB="0" anchor="ctr"/>
                </a:tc>
              </a:tr>
              <a:tr h="2299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Доступная среда для инвалидов и маломобильных групп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</a:t>
                      </a:r>
                    </a:p>
                  </a:txBody>
                  <a:tcPr marL="0" marR="0" marT="0" marB="0" anchor="ctr"/>
                </a:tc>
              </a:tr>
              <a:tr h="253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правонарушений в Зиминском районе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591</a:t>
                      </a:r>
                    </a:p>
                  </a:txBody>
                  <a:tcPr marL="0" marR="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физической культуры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и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спорта в Зиминском  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3 303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3 103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3 163</a:t>
                      </a:r>
                    </a:p>
                  </a:txBody>
                  <a:tcPr marL="0" marR="0" marT="0" marB="0" anchor="ctr"/>
                </a:tc>
              </a:tr>
              <a:tr h="2378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</a:t>
                      </a:r>
                      <a:r>
                        <a:rPr lang="ru-RU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инженерной инфраструктуры и дорожного </a:t>
                      </a:r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хозяйства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FF"/>
                          </a:solidFill>
                          <a:latin typeface="Times New Roman"/>
                        </a:rPr>
                        <a:t>7 942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8 160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8 417</a:t>
                      </a:r>
                    </a:p>
                  </a:txBody>
                  <a:tcPr marL="0" marR="0" marT="0" marB="0" anchor="ctr"/>
                </a:tc>
              </a:tr>
              <a:tr h="18216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 в Зиминском районе </a:t>
                      </a: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876</a:t>
                      </a:r>
                    </a:p>
                  </a:txBody>
                  <a:tcPr marL="0" marR="0" marT="0" marB="0" anchor="ctr"/>
                </a:tc>
              </a:tr>
              <a:tr h="1873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Безопасность в Зиминском районе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2 655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2 105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2 077</a:t>
                      </a:r>
                    </a:p>
                  </a:txBody>
                  <a:tcPr marL="0" marR="0" marT="0" marB="0" anchor="ctr"/>
                </a:tc>
              </a:tr>
              <a:tr h="2131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Экономическое развитие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300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Территориальное планирование и градостроительное зонирование сельских поселений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192</a:t>
                      </a:r>
                    </a:p>
                  </a:txBody>
                  <a:tcPr marL="0" marR="0" marT="0" marB="0" anchor="ctr"/>
                </a:tc>
              </a:tr>
              <a:tr h="8950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труда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 anchor="ctr"/>
                </a:tc>
              </a:tr>
              <a:tr h="2282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Управление муниципальными финансами ЗРМО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194 034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149 </a:t>
                      </a:r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570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152 112</a:t>
                      </a:r>
                      <a:endParaRPr lang="ru-RU" sz="1400" b="0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118273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Молодежь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250</a:t>
                      </a:r>
                    </a:p>
                  </a:txBody>
                  <a:tcPr marL="0" marR="0" marT="0" marB="0" anchor="ctr"/>
                </a:tc>
              </a:tr>
              <a:tr h="252578">
                <a:tc>
                  <a:txBody>
                    <a:bodyPr/>
                    <a:lstStyle/>
                    <a:p>
                      <a:pPr algn="l" fontAlgn="ctr"/>
                      <a:r>
                        <a:rPr kumimoji="0" lang="ru-RU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Здоровое поколение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280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Профилактика терроризма и экстремизма, а также минимизация и (или) ликвидация последствий их проявлений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1 301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2 175</a:t>
                      </a:r>
                    </a:p>
                  </a:txBody>
                  <a:tcPr marL="0" marR="0" marT="0" marB="0" anchor="ctr"/>
                </a:tc>
              </a:tr>
              <a:tr h="1598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Молодым семьям – доступное жильё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и содержание автоматизированной системы централизованного оповещения населения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4 000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2 000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435</a:t>
                      </a:r>
                    </a:p>
                  </a:txBody>
                  <a:tcPr marL="0" marR="0" marT="0" marB="0" anchor="ctr"/>
                </a:tc>
              </a:tr>
              <a:tr h="3313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Реализация государственной национальной политики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630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5" y="14689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РЕАЛИЗАЦИЯ МУНИЦИПАЛЬНЫХ ПРОГРАММ НА 2024-2026 ГОДЫ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3834" y="357166"/>
            <a:ext cx="11997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95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97870059"/>
              </p:ext>
            </p:extLst>
          </p:nvPr>
        </p:nvGraphicFramePr>
        <p:xfrm>
          <a:off x="428596" y="1071546"/>
          <a:ext cx="8463314" cy="357094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462918"/>
                <a:gridCol w="1000132"/>
                <a:gridCol w="1071570"/>
                <a:gridCol w="928694"/>
              </a:tblGrid>
              <a:tr h="357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173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61 964</a:t>
                      </a:r>
                      <a:endParaRPr lang="ru-RU" sz="14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48 269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45 966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13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52 476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41 047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38 735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9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фонды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878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ежемесячных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доплат к трудовой пенсии лицам,  замещавшим муниципальные должности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2 876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1 000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1021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Выплаты почетным гражданам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7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1854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Владение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 пользование и распоряжение муниципальным имуществом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350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02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Нераспределенные бюджетные ассигнования на реализацию перечня проектов народных инициатив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5 112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5 112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5 112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  <a:tr h="2502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Развитие туристического потенциала Зиминского района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82" y="260648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НЕПРОГРАММНЫЕ РАСХОДЫ НА 2024-2026 ГОДЫ</a:t>
            </a:r>
            <a:endParaRPr lang="ru-RU" sz="2000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52320" y="660758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367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428114300"/>
              </p:ext>
            </p:extLst>
          </p:nvPr>
        </p:nvGraphicFramePr>
        <p:xfrm>
          <a:off x="0" y="714356"/>
          <a:ext cx="8945619" cy="6038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428604"/>
            <a:ext cx="9750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(тыс.руб.)</a:t>
            </a:r>
            <a:endParaRPr lang="ru-RU" sz="1400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857232"/>
          <a:ext cx="4932040" cy="545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14285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ФУНКЦИОНАЛЬНОЙ СТРУКТУРЕ</a:t>
            </a:r>
          </a:p>
          <a:p>
            <a:pPr algn="ctr"/>
            <a:r>
              <a:rPr lang="ru-RU" b="1" dirty="0" smtClean="0">
                <a:ln/>
              </a:rPr>
              <a:t>НА 2024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27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771197430"/>
              </p:ext>
            </p:extLst>
          </p:nvPr>
        </p:nvGraphicFramePr>
        <p:xfrm>
          <a:off x="285720" y="1142984"/>
          <a:ext cx="850109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285728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РАСПРЕДЕЛЕНИЕ РАСХОДОВ ПО ЭКОНОМИЧЕСКОЙ СТРУКТУРЕ</a:t>
            </a:r>
          </a:p>
          <a:p>
            <a:pPr algn="ctr"/>
            <a:r>
              <a:rPr lang="ru-RU" b="1" dirty="0" smtClean="0">
                <a:ln/>
              </a:rPr>
              <a:t>НА 2024 ГОД</a:t>
            </a:r>
          </a:p>
          <a:p>
            <a:pPr algn="ctr"/>
            <a:endParaRPr lang="ru-RU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gimrjtb8um1tik0f6lrtmrx55wpypvj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3000396" cy="1885503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35716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14348" y="3643314"/>
            <a:ext cx="7715304" cy="19219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3357554" y="1643050"/>
            <a:ext cx="5000660" cy="2016224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7 182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7 400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</a:p>
          <a:p>
            <a:pPr algn="ctr"/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год –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7 657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</a:p>
          <a:p>
            <a:pPr lvl="0" algn="ctr"/>
            <a:endParaRPr lang="ru-RU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МЕЖБЮДЖЕТНЫЕ ТРАНСФЕРТЫ</a:t>
            </a:r>
          </a:p>
          <a:p>
            <a:pPr algn="ctr"/>
            <a:r>
              <a:rPr lang="ru-RU" sz="2000" b="1" dirty="0" smtClean="0">
                <a:ln/>
              </a:rPr>
              <a:t>БЮДЖЕТАМ СЕЛЬСКИХ ПОСЕЛЕНИЙ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214810" y="1571612"/>
            <a:ext cx="928694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- 32 733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86380" y="500063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857496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93%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98151" y="310022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143768" y="3214686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91%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2786058"/>
            <a:ext cx="642942" cy="35719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92%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6929454" y="1785926"/>
            <a:ext cx="1025043" cy="29864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130 517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071934" y="350043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-21,3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285984" y="3214686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1,8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14546" y="4714884"/>
            <a:ext cx="857256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2 098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- 1 136</a:t>
            </a: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14546" y="514351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19,1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-8,7</a:t>
            </a:r>
            <a:r>
              <a:rPr lang="en-US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5,0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48" y="1643050"/>
            <a:ext cx="7929618" cy="457203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 Обеспечение сбалансированности бюджета – </a:t>
            </a:r>
            <a:r>
              <a:rPr lang="ru-RU" sz="2400" dirty="0" smtClean="0"/>
              <a:t>формирование </a:t>
            </a:r>
            <a:r>
              <a:rPr lang="ru-RU" sz="2400" dirty="0"/>
              <a:t>расходной части </a:t>
            </a:r>
            <a:r>
              <a:rPr lang="ru-RU" sz="2400" dirty="0" smtClean="0"/>
              <a:t>бюджета </a:t>
            </a:r>
            <a:r>
              <a:rPr lang="ru-RU" sz="2400" dirty="0"/>
              <a:t>исходя из реальных доходных </a:t>
            </a:r>
            <a:r>
              <a:rPr lang="ru-RU" sz="2400" dirty="0" smtClean="0"/>
              <a:t>источников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dirty="0" smtClean="0"/>
              <a:t>недопущение необоснованного увеличения расходов бюджета, достижение наилучшего результата с использованием определенного бюджетом объема средств (результативности)</a:t>
            </a:r>
          </a:p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  <a:buFont typeface="Wingdings" pitchFamily="2" charset="2"/>
              <a:buChar char="ü"/>
            </a:pPr>
            <a:r>
              <a:rPr lang="ru-RU" sz="2400" b="1" dirty="0" smtClean="0"/>
              <a:t>Безусловное исполнение принятых расходных обязательств</a:t>
            </a:r>
            <a:endParaRPr lang="ru-RU" sz="2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357158" y="357166"/>
            <a:ext cx="592932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ПОДХОДЫ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К ФОРМИРОВАНИЮ ПРОЕКТА БЮДЖЕТА</a:t>
            </a:r>
            <a:endParaRPr lang="ru-RU" sz="2200" b="1" dirty="0">
              <a:ln/>
              <a:solidFill>
                <a:srgbClr val="0000F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85728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30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240595"/>
              </p:ext>
            </p:extLst>
          </p:nvPr>
        </p:nvGraphicFramePr>
        <p:xfrm>
          <a:off x="410305" y="1268759"/>
          <a:ext cx="8323389" cy="4909002"/>
        </p:xfrm>
        <a:graphic>
          <a:graphicData uri="http://schemas.openxmlformats.org/drawingml/2006/table">
            <a:tbl>
              <a:tblPr/>
              <a:tblGrid>
                <a:gridCol w="3447315"/>
                <a:gridCol w="1271584"/>
                <a:gridCol w="1440160"/>
                <a:gridCol w="936104"/>
                <a:gridCol w="1228226"/>
              </a:tblGrid>
              <a:tr h="12315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2023 год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 на начало года)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бюджета</a:t>
                      </a:r>
                    </a:p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2023год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(принятого на начало года) и проекта бюджета на </a:t>
                      </a:r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2024 </a:t>
                      </a:r>
                      <a:r>
                        <a:rPr lang="ru-RU" sz="1600" b="1" i="0" u="none" strike="noStrike" dirty="0">
                          <a:solidFill>
                            <a:srgbClr val="0000FF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048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776 383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923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753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147 370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2791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Собственные средства, в том числе</a:t>
                      </a:r>
                      <a:r>
                        <a:rPr lang="ru-RU" sz="1600" b="1" i="0" u="none" strike="noStrike" baseline="0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195 173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200 412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2,7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5 239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1431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налоговые и неналоговые доходы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85 042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104 391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22,8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19 349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финансовая помощь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105 668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91 358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-14 310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 - прочие целевые средства 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4 463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663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rgbClr val="0000FF"/>
                          </a:solidFill>
                          <a:latin typeface="Times New Roman"/>
                        </a:rPr>
                        <a:t>Целевые средства, в том числе:</a:t>
                      </a:r>
                      <a:endParaRPr lang="ru-RU" sz="1600" b="1" i="0" u="none" strike="noStrike" dirty="0">
                        <a:solidFill>
                          <a:srgbClr val="0000FF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581 210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723 341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24,5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142 131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5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baseline="0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ф</a:t>
                      </a:r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инансовая помощь поселениям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122 269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148 </a:t>
                      </a:r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097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21,1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828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4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1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 - прочие целевые средства</a:t>
                      </a:r>
                      <a:endParaRPr lang="ru-RU" sz="1600" b="0" i="1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458 941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575 244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25,3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116 303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782 383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930 753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19,0</a:t>
                      </a:r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148 370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369301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ДЕФИЦИТ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-6 000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-7 000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16,7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-1 000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359613" y="826623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-214240" y="241848"/>
            <a:ext cx="900100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800" b="1" dirty="0" smtClean="0">
                <a:ln/>
              </a:rPr>
              <a:t>Основные параметры и условия формирования бюджета на 2023, 2024 г.г.</a:t>
            </a:r>
          </a:p>
          <a:p>
            <a:pPr algn="ctr"/>
            <a:endParaRPr lang="ru-RU" sz="2800" b="1" dirty="0">
              <a:ln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"/>
          <p:cNvSpPr/>
          <p:nvPr/>
        </p:nvSpPr>
        <p:spPr>
          <a:xfrm>
            <a:off x="500034" y="1214422"/>
            <a:ext cx="8378155" cy="4672126"/>
          </a:xfrm>
          <a:prstGeom prst="roundRect">
            <a:avLst>
              <a:gd name="adj" fmla="val 3594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6809683" scaled="0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fin19@</a:t>
            </a:r>
            <a:r>
              <a:rPr lang="en-US" sz="1600" dirty="0" err="1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govirk</a:t>
            </a:r>
            <a:r>
              <a:rPr lang="ru-RU" sz="1600" dirty="0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.</a:t>
            </a:r>
            <a:r>
              <a:rPr lang="ru-RU" sz="1600" dirty="0" err="1" smtClean="0">
                <a:solidFill>
                  <a:srgbClr val="343947"/>
                </a:solidFill>
                <a:latin typeface="Times New Roman" pitchFamily="18" charset="0"/>
                <a:ea typeface="Segoe UI" panose="020B0502040204020203" pitchFamily="34" charset="0"/>
                <a:cs typeface="Times New Roman" pitchFamily="18" charset="0"/>
              </a:rPr>
              <a:t>ru</a:t>
            </a:r>
            <a:endParaRPr lang="ru-RU" sz="1600" dirty="0">
              <a:solidFill>
                <a:srgbClr val="343947"/>
              </a:solidFill>
              <a:latin typeface="Times New Roman" pitchFamily="18" charset="0"/>
              <a:ea typeface="Segoe UI" panose="020B0502040204020203" pitchFamily="34" charset="0"/>
              <a:cs typeface="Times New Roman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143512"/>
            <a:ext cx="56412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s://sun9-72.userapi.com/impg/HWNIXaOh5XNfxEJvWcZlwU8GM7keHjIVqeMH1Q/NQYjyp6LAw4.jpg?size=604x403&amp;quality=96&amp;sign=df68288ea2961d89986b19bd7ec345a5&amp;c_uniq_tag=1drKgH-uncjeA1e2-YbHLFQDhpIyNceU8tqMQeZ-Fb0&amp;type=album"/>
          <p:cNvPicPr>
            <a:picLocks noChangeAspect="1" noChangeArrowheads="1"/>
          </p:cNvPicPr>
          <p:nvPr/>
        </p:nvPicPr>
        <p:blipFill>
          <a:blip r:embed="rId2"/>
          <a:srcRect l="39522" t="4118" r="5798" b="14996"/>
          <a:stretch>
            <a:fillRect/>
          </a:stretch>
        </p:blipFill>
        <p:spPr bwMode="auto">
          <a:xfrm>
            <a:off x="5715008" y="1357298"/>
            <a:ext cx="2911702" cy="38317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928662" y="0"/>
            <a:ext cx="7072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подготовлен Финансовым управлением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42910" y="5929330"/>
            <a:ext cx="7929618" cy="78581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lvl="0" algn="ctr">
              <a:spcAft>
                <a:spcPts val="1800"/>
              </a:spcAft>
              <a:buClr>
                <a:srgbClr val="0000FF"/>
              </a:buClr>
              <a:buSzPct val="200000"/>
            </a:pPr>
            <a:r>
              <a:rPr lang="en-US" sz="2000" b="1" dirty="0" smtClean="0">
                <a:solidFill>
                  <a:srgbClr val="0000FF"/>
                </a:solidFill>
              </a:rPr>
              <a:t>http://www.rzima.ru/ </a:t>
            </a:r>
            <a:r>
              <a:rPr lang="ru-RU" sz="2000" b="1" dirty="0" smtClean="0"/>
              <a:t>Раздел – ФИНАНСЫ - Бюджет для граждан</a:t>
            </a: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214422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85786" y="1571612"/>
            <a:ext cx="7929618" cy="4786346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000" b="1" dirty="0" smtClean="0"/>
              <a:t> </a:t>
            </a:r>
            <a:r>
              <a:rPr lang="ru-RU" b="1" dirty="0" smtClean="0"/>
              <a:t>обеспечение деятельности муниципальных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</a:pPr>
            <a:r>
              <a:rPr lang="ru-RU" b="1" dirty="0" smtClean="0"/>
              <a:t>учреждений;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реализация мероприятий муниципальных </a:t>
            </a:r>
          </a:p>
          <a:p>
            <a:pPr algn="just">
              <a:buClr>
                <a:srgbClr val="0000FF"/>
              </a:buClr>
            </a:pPr>
            <a:r>
              <a:rPr lang="ru-RU" b="1" dirty="0" smtClean="0"/>
              <a:t>программ, обеспечивающих достижение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</a:pPr>
            <a:r>
              <a:rPr lang="ru-RU" b="1" dirty="0" smtClean="0"/>
              <a:t>целевых показателей государственных программ и региональных проектов Иркутской области;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продолжение реализации курса, заложенного в майских Указах Президента Российской Федерации 2012 года, в части повышения оплаты труда отдельным категориям работников;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работникам муниципальных учреждений уровня заработной платы не ниже установленного минимального размера оплаты труда; 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социальных гарантий и социальной защиты граждан, в отношении которых существуют расходные обязательства Зиминского районного муниципального образования;</a:t>
            </a:r>
          </a:p>
          <a:p>
            <a:pPr algn="just">
              <a:spcAft>
                <a:spcPts val="1200"/>
              </a:spcAft>
              <a:buClr>
                <a:srgbClr val="0000FF"/>
              </a:buClr>
              <a:buFont typeface="Wingdings" pitchFamily="2" charset="2"/>
              <a:buChar char="Ø"/>
            </a:pPr>
            <a:r>
              <a:rPr lang="ru-RU" b="1" dirty="0" smtClean="0"/>
              <a:t> обеспечение мероприятий, связанных с предупреждением и ликвидацией последствий чрезвычайных ситуаций.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2910" y="285728"/>
            <a:ext cx="5786478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ОСНОВНЫЕ ПРИОРИТЕТЫ</a:t>
            </a:r>
          </a:p>
          <a:p>
            <a:pPr algn="ctr"/>
            <a:r>
              <a:rPr lang="ru-RU" sz="2200" b="1" dirty="0" smtClean="0">
                <a:ln/>
                <a:solidFill>
                  <a:srgbClr val="0000FF"/>
                </a:solidFill>
              </a:rPr>
              <a:t>ПРИ ФОРМИРОВАНИИ РАСХОДНОЙ ЧАСТИ</a:t>
            </a:r>
          </a:p>
        </p:txBody>
      </p:sp>
      <p:pic>
        <p:nvPicPr>
          <p:cNvPr id="7" name="Рисунок 6" descr="ishchem_investorov_investicii.jpg"/>
          <p:cNvPicPr>
            <a:picLocks noChangeAspect="1"/>
          </p:cNvPicPr>
          <p:nvPr/>
        </p:nvPicPr>
        <p:blipFill>
          <a:blip r:embed="rId3"/>
          <a:srcRect l="8030" t="5208" r="7173" b="5208"/>
          <a:stretch>
            <a:fillRect/>
          </a:stretch>
        </p:blipFill>
        <p:spPr>
          <a:xfrm>
            <a:off x="6357950" y="285728"/>
            <a:ext cx="2500330" cy="217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286644" y="1428736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4906032"/>
              </p:ext>
            </p:extLst>
          </p:nvPr>
        </p:nvGraphicFramePr>
        <p:xfrm>
          <a:off x="642910" y="1928802"/>
          <a:ext cx="8147248" cy="4318625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898776"/>
                <a:gridCol w="1440160"/>
                <a:gridCol w="1440160"/>
                <a:gridCol w="1368152"/>
              </a:tblGrid>
              <a:tr h="576627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923 753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923 430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964 223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104 392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173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109 993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819 361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816 258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854 230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930 753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923 430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964 223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2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. условно утвержденные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4 535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9 504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- 7 000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FF33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rgbClr val="FF33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  <a:tr h="4267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дефицита</a:t>
                      </a:r>
                      <a:endParaRPr lang="ru-RU" sz="2000" b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6,7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E7E7E7"/>
                    </a:solidFill>
                  </a:tcPr>
                </a:tc>
              </a:tr>
              <a:tr h="7549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Верхний предел муниципального долга</a:t>
                      </a: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7 000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000" b="1" baseline="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7  0</a:t>
                      </a:r>
                      <a:r>
                        <a:rPr lang="ru-RU" sz="2000" b="1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</a:t>
                      </a:r>
                      <a:endParaRPr lang="ru-RU" sz="2000" b="1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43174" y="285728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НА 202</a:t>
            </a:r>
            <a:r>
              <a:rPr lang="en-US" sz="2200" b="1" dirty="0" smtClean="0">
                <a:ln/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-202</a:t>
            </a:r>
            <a:r>
              <a:rPr lang="en-US" sz="2200" b="1" dirty="0" smtClean="0">
                <a:ln/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200" b="1" dirty="0" smtClean="0">
                <a:ln/>
                <a:latin typeface="Times New Roman" pitchFamily="18" charset="0"/>
                <a:cs typeface="Times New Roman" pitchFamily="18" charset="0"/>
              </a:rPr>
              <a:t> гг.</a:t>
            </a:r>
          </a:p>
        </p:txBody>
      </p:sp>
      <p:pic>
        <p:nvPicPr>
          <p:cNvPr id="9" name="Рисунок 8" descr="SgYcITOShpU.jpg"/>
          <p:cNvPicPr>
            <a:picLocks noChangeAspect="1"/>
          </p:cNvPicPr>
          <p:nvPr/>
        </p:nvPicPr>
        <p:blipFill>
          <a:blip r:embed="rId3" cstate="print"/>
          <a:srcRect l="18750" t="3593" r="21875" b="5000"/>
          <a:stretch>
            <a:fillRect/>
          </a:stretch>
        </p:blipFill>
        <p:spPr>
          <a:xfrm>
            <a:off x="642910" y="142852"/>
            <a:ext cx="2000264" cy="1710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69933649"/>
              </p:ext>
            </p:extLst>
          </p:nvPr>
        </p:nvGraphicFramePr>
        <p:xfrm>
          <a:off x="311720" y="707886"/>
          <a:ext cx="8629125" cy="5726313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124376"/>
                <a:gridCol w="1008112"/>
                <a:gridCol w="1152128"/>
                <a:gridCol w="1344509"/>
              </a:tblGrid>
              <a:tr h="3448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2025-2026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Доходы от сумм пеней, подлежащих зачислению в бюджет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476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0,072%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0,070%</a:t>
                      </a:r>
                      <a:endParaRPr lang="ru-RU" sz="1600" b="1" dirty="0">
                        <a:solidFill>
                          <a:srgbClr val="0000FF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608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НОРМАТИВЫ ОТЧИСЛЕНИЙ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В БЮДЖЕТ МУНИЦИПАЛЬНОГО РАЙОНА</a:t>
            </a:r>
            <a:endParaRPr lang="ru-RU" b="1" dirty="0">
              <a:ln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5720" y="1928802"/>
            <a:ext cx="8655125" cy="57150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3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7450846"/>
              </p:ext>
            </p:extLst>
          </p:nvPr>
        </p:nvGraphicFramePr>
        <p:xfrm>
          <a:off x="0" y="766089"/>
          <a:ext cx="9144000" cy="58822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ПОКАЗАТЕЛИ ДОХОДОВ</a:t>
            </a:r>
          </a:p>
          <a:p>
            <a:pPr algn="ctr"/>
            <a:r>
              <a:rPr lang="ru-RU" sz="2000" b="1" dirty="0" smtClean="0">
                <a:ln/>
              </a:rPr>
              <a:t>БЮДЖЕТА МУНИЦИПАЛЬНОГО РАЙОНА</a:t>
            </a:r>
            <a:endParaRPr lang="ru-RU" sz="2000" b="1" dirty="0">
              <a:ln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4071935" y="1500174"/>
            <a:ext cx="1000132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- 322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5216716" y="4940077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428728" y="2928934"/>
            <a:ext cx="626412" cy="50410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5286380" y="3500438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88%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7215206" y="3643314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357554" y="3429000"/>
            <a:ext cx="812353" cy="189158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89%</a:t>
            </a:r>
            <a:endParaRPr lang="ru-RU" sz="1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4198631" y="324440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-0,4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2183735" y="3244403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>
            <a:off x="2209422" y="4684051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- 31 612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4109973" y="468698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+ 2 781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6106666" y="4676978"/>
            <a:ext cx="924811" cy="54709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+ 2 820</a:t>
            </a:r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2235111" y="5088128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-23,2</a:t>
            </a:r>
            <a:r>
              <a:rPr lang="en-US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4183732" y="5082192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+ 2,7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6132353" y="5115275"/>
            <a:ext cx="873435" cy="24606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+2,6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57914754"/>
              </p:ext>
            </p:extLst>
          </p:nvPr>
        </p:nvGraphicFramePr>
        <p:xfrm>
          <a:off x="0" y="714356"/>
          <a:ext cx="9144000" cy="6143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116632" y="5686509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b="1" dirty="0" smtClean="0">
                <a:ln/>
              </a:rPr>
              <a:t>СТРУКТУРА НАЛОГОВЫХ И НЕНАЛОГОВЫХ ДОХОДОВ</a:t>
            </a:r>
          </a:p>
          <a:p>
            <a:pPr algn="ctr"/>
            <a:r>
              <a:rPr lang="ru-RU" b="1" dirty="0" smtClean="0">
                <a:ln/>
              </a:rPr>
              <a:t>БЮДЖЕТА МУНИЦИПАЛЬНОГО РАЙОНА В 2024 ГОДУ</a:t>
            </a:r>
            <a:endParaRPr lang="ru-RU" b="1" dirty="0">
              <a:ln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86710" y="714356"/>
            <a:ext cx="11997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/>
              <a:t>(тыс. рублей)</a:t>
            </a:r>
            <a:endParaRPr lang="ru-RU" sz="1400" dirty="0"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79283043"/>
              </p:ext>
            </p:extLst>
          </p:nvPr>
        </p:nvGraphicFramePr>
        <p:xfrm>
          <a:off x="142844" y="1714488"/>
          <a:ext cx="50720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2844" y="557214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2000" b="1" dirty="0" smtClean="0">
                <a:ln/>
              </a:rPr>
              <a:t>СТРУКТУРА НАЛОГОВЫХ И НЕНАЛОГОВЫХ ДОХОДОВ БЮДЖЕТА МУНИЦИПАЛЬНОГО РАЙОНА В 2025,2026 ГОДАХ</a:t>
            </a:r>
            <a:endParaRPr lang="ru-RU" sz="2000" b="1" dirty="0">
              <a:ln/>
            </a:endParaRPr>
          </a:p>
        </p:txBody>
      </p:sp>
      <p:graphicFrame>
        <p:nvGraphicFramePr>
          <p:cNvPr id="1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63011600"/>
              </p:ext>
            </p:extLst>
          </p:nvPr>
        </p:nvGraphicFramePr>
        <p:xfrm>
          <a:off x="4286248" y="1357298"/>
          <a:ext cx="5143504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Box 1"/>
          <p:cNvSpPr txBox="1"/>
          <p:nvPr/>
        </p:nvSpPr>
        <p:spPr>
          <a:xfrm>
            <a:off x="185735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2025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"/>
          <p:cNvSpPr txBox="1"/>
          <p:nvPr/>
        </p:nvSpPr>
        <p:spPr>
          <a:xfrm>
            <a:off x="6500826" y="928670"/>
            <a:ext cx="1224136" cy="216024"/>
          </a:xfrm>
          <a:prstGeom prst="rect">
            <a:avLst/>
          </a:prstGeom>
          <a:noFill/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2026 год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739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18389</TotalTime>
  <Words>2890</Words>
  <Application>Microsoft Office PowerPoint</Application>
  <PresentationFormat>Экран (4:3)</PresentationFormat>
  <Paragraphs>918</Paragraphs>
  <Slides>31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 бюджет Зиминского районного муниципального образования НА 2024-2026 ГОДЫ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Финансовое управление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Дуда Ольга Владимировна</cp:lastModifiedBy>
  <cp:revision>2074</cp:revision>
  <cp:lastPrinted>2019-12-16T01:24:55Z</cp:lastPrinted>
  <dcterms:created xsi:type="dcterms:W3CDTF">2013-11-05T05:29:52Z</dcterms:created>
  <dcterms:modified xsi:type="dcterms:W3CDTF">2023-12-21T08:06:05Z</dcterms:modified>
</cp:coreProperties>
</file>